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75"/>
  </p:notesMasterIdLst>
  <p:handoutMasterIdLst>
    <p:handoutMasterId r:id="rId176"/>
  </p:handoutMasterIdLst>
  <p:sldIdLst>
    <p:sldId id="270" r:id="rId2"/>
    <p:sldId id="419" r:id="rId3"/>
    <p:sldId id="420" r:id="rId4"/>
    <p:sldId id="273" r:id="rId5"/>
    <p:sldId id="274" r:id="rId6"/>
    <p:sldId id="421" r:id="rId7"/>
    <p:sldId id="422" r:id="rId8"/>
    <p:sldId id="42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424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425" r:id="rId27"/>
    <p:sldId id="460" r:id="rId28"/>
    <p:sldId id="426" r:id="rId29"/>
    <p:sldId id="299" r:id="rId30"/>
    <p:sldId id="300" r:id="rId31"/>
    <p:sldId id="428" r:id="rId32"/>
    <p:sldId id="301" r:id="rId33"/>
    <p:sldId id="429" r:id="rId34"/>
    <p:sldId id="430" r:id="rId35"/>
    <p:sldId id="302" r:id="rId36"/>
    <p:sldId id="431" r:id="rId37"/>
    <p:sldId id="304" r:id="rId38"/>
    <p:sldId id="305" r:id="rId39"/>
    <p:sldId id="306" r:id="rId40"/>
    <p:sldId id="432" r:id="rId41"/>
    <p:sldId id="307" r:id="rId42"/>
    <p:sldId id="308" r:id="rId43"/>
    <p:sldId id="303" r:id="rId44"/>
    <p:sldId id="309" r:id="rId45"/>
    <p:sldId id="310" r:id="rId46"/>
    <p:sldId id="311" r:id="rId47"/>
    <p:sldId id="312" r:id="rId48"/>
    <p:sldId id="433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434" r:id="rId65"/>
    <p:sldId id="329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4" r:id="rId79"/>
    <p:sldId id="435" r:id="rId80"/>
    <p:sldId id="451" r:id="rId81"/>
    <p:sldId id="450" r:id="rId82"/>
    <p:sldId id="452" r:id="rId83"/>
    <p:sldId id="453" r:id="rId84"/>
    <p:sldId id="454" r:id="rId85"/>
    <p:sldId id="455" r:id="rId86"/>
    <p:sldId id="456" r:id="rId87"/>
    <p:sldId id="341" r:id="rId88"/>
    <p:sldId id="437" r:id="rId89"/>
    <p:sldId id="438" r:id="rId90"/>
    <p:sldId id="436" r:id="rId91"/>
    <p:sldId id="342" r:id="rId92"/>
    <p:sldId id="343" r:id="rId93"/>
    <p:sldId id="345" r:id="rId94"/>
    <p:sldId id="346" r:id="rId95"/>
    <p:sldId id="347" r:id="rId96"/>
    <p:sldId id="441" r:id="rId97"/>
    <p:sldId id="442" r:id="rId98"/>
    <p:sldId id="348" r:id="rId99"/>
    <p:sldId id="443" r:id="rId100"/>
    <p:sldId id="349" r:id="rId101"/>
    <p:sldId id="350" r:id="rId102"/>
    <p:sldId id="351" r:id="rId103"/>
    <p:sldId id="352" r:id="rId104"/>
    <p:sldId id="353" r:id="rId105"/>
    <p:sldId id="444" r:id="rId106"/>
    <p:sldId id="439" r:id="rId107"/>
    <p:sldId id="354" r:id="rId108"/>
    <p:sldId id="355" r:id="rId109"/>
    <p:sldId id="356" r:id="rId110"/>
    <p:sldId id="357" r:id="rId111"/>
    <p:sldId id="359" r:id="rId112"/>
    <p:sldId id="440" r:id="rId113"/>
    <p:sldId id="371" r:id="rId114"/>
    <p:sldId id="360" r:id="rId115"/>
    <p:sldId id="361" r:id="rId116"/>
    <p:sldId id="364" r:id="rId117"/>
    <p:sldId id="365" r:id="rId118"/>
    <p:sldId id="366" r:id="rId119"/>
    <p:sldId id="457" r:id="rId120"/>
    <p:sldId id="458" r:id="rId121"/>
    <p:sldId id="459" r:id="rId122"/>
    <p:sldId id="367" r:id="rId123"/>
    <p:sldId id="368" r:id="rId124"/>
    <p:sldId id="369" r:id="rId125"/>
    <p:sldId id="370" r:id="rId126"/>
    <p:sldId id="446" r:id="rId127"/>
    <p:sldId id="447" r:id="rId128"/>
    <p:sldId id="448" r:id="rId129"/>
    <p:sldId id="372" r:id="rId130"/>
    <p:sldId id="373" r:id="rId131"/>
    <p:sldId id="374" r:id="rId132"/>
    <p:sldId id="375" r:id="rId133"/>
    <p:sldId id="376" r:id="rId134"/>
    <p:sldId id="449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91" r:id="rId150"/>
    <p:sldId id="392" r:id="rId151"/>
    <p:sldId id="393" r:id="rId152"/>
    <p:sldId id="394" r:id="rId153"/>
    <p:sldId id="395" r:id="rId154"/>
    <p:sldId id="396" r:id="rId155"/>
    <p:sldId id="397" r:id="rId156"/>
    <p:sldId id="398" r:id="rId157"/>
    <p:sldId id="399" r:id="rId158"/>
    <p:sldId id="400" r:id="rId159"/>
    <p:sldId id="401" r:id="rId160"/>
    <p:sldId id="402" r:id="rId161"/>
    <p:sldId id="403" r:id="rId162"/>
    <p:sldId id="404" r:id="rId163"/>
    <p:sldId id="410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  <p:sldId id="407" r:id="rId172"/>
    <p:sldId id="408" r:id="rId173"/>
    <p:sldId id="409" r:id="rId174"/>
  </p:sldIdLst>
  <p:sldSz cx="9144000" cy="6858000" type="screen4x3"/>
  <p:notesSz cx="6811963" cy="9939338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8000"/>
    <a:srgbClr val="0099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75879" autoAdjust="0"/>
  </p:normalViewPr>
  <p:slideViewPr>
    <p:cSldViewPr snapToObjects="1">
      <p:cViewPr varScale="1">
        <p:scale>
          <a:sx n="56" d="100"/>
          <a:sy n="56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22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notesMaster" Target="notesMasters/notesMaster1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8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5217123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349645" y="1"/>
            <a:ext cx="1462318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r" defTabSz="934207">
              <a:defRPr sz="1300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8 November, 2017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2911"/>
            <a:ext cx="5217123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349645" y="9442911"/>
            <a:ext cx="1462318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r" defTabSz="934207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86238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910" y="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>
            <a:lvl1pPr algn="r" defTabSz="934207">
              <a:defRPr sz="1300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8 November, 2017</a:t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6125"/>
            <a:ext cx="4967287" cy="3727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856" y="4722226"/>
            <a:ext cx="4996252" cy="447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291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l" defTabSz="934207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910" y="9442911"/>
            <a:ext cx="2952054" cy="496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04" tIns="46702" rIns="93404" bIns="46702" numCol="1" anchor="b" anchorCtr="0" compatLnSpc="1">
            <a:prstTxWarp prst="textNoShape">
              <a:avLst/>
            </a:prstTxWarp>
          </a:bodyPr>
          <a:lstStyle>
            <a:lvl1pPr algn="r" defTabSz="934207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580689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anose="02020603050405020304" pitchFamily="18" charset="0"/>
              </a:rPr>
              <a:pPr algn="r"/>
              <a:t>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365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9215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anose="02020603050405020304" pitchFamily="18" charset="0"/>
              </a:rPr>
              <a:pPr algn="r"/>
              <a:t>116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0145184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anose="02020603050405020304" pitchFamily="18" charset="0"/>
              </a:rPr>
              <a:pPr algn="r"/>
              <a:t>117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1087103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anose="02020603050405020304" pitchFamily="18" charset="0"/>
              </a:rPr>
              <a:pPr algn="r"/>
              <a:t>118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230420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119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74897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anose="02020603050405020304" pitchFamily="18" charset="0"/>
              </a:rPr>
              <a:pPr algn="r"/>
              <a:t>120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725389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anose="02020603050405020304" pitchFamily="18" charset="0"/>
              </a:rPr>
              <a:pPr algn="r"/>
              <a:t>121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978398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anose="02020603050405020304" pitchFamily="18" charset="0"/>
              </a:rPr>
              <a:pPr algn="r"/>
              <a:t>122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605440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anose="02020603050405020304" pitchFamily="18" charset="0"/>
              </a:rPr>
              <a:pPr algn="r"/>
              <a:t>123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5790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anose="02020603050405020304" pitchFamily="18" charset="0"/>
              </a:rPr>
              <a:pPr algn="r"/>
              <a:t>124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588960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anose="02020603050405020304" pitchFamily="18" charset="0"/>
              </a:rPr>
              <a:pPr algn="r"/>
              <a:t>125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882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622008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126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78884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128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11273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anose="02020603050405020304" pitchFamily="18" charset="0"/>
              </a:rPr>
              <a:pPr algn="r"/>
              <a:t>129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43973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anose="02020603050405020304" pitchFamily="18" charset="0"/>
              </a:rPr>
              <a:pPr algn="r"/>
              <a:t>130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087694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anose="02020603050405020304" pitchFamily="18" charset="0"/>
              </a:rPr>
              <a:pPr algn="r"/>
              <a:t>131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031676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anose="02020603050405020304" pitchFamily="18" charset="0"/>
              </a:rPr>
              <a:pPr algn="r"/>
              <a:t>132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22520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anose="02020603050405020304" pitchFamily="18" charset="0"/>
              </a:rPr>
              <a:pPr algn="r"/>
              <a:t>133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42379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anose="02020603050405020304" pitchFamily="18" charset="0"/>
              </a:rPr>
              <a:pPr algn="r"/>
              <a:t>135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61014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anose="02020603050405020304" pitchFamily="18" charset="0"/>
              </a:rPr>
              <a:pPr algn="r"/>
              <a:t>136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07163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anose="02020603050405020304" pitchFamily="18" charset="0"/>
              </a:rPr>
              <a:pPr algn="r"/>
              <a:t>137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1509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55002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anose="02020603050405020304" pitchFamily="18" charset="0"/>
              </a:rPr>
              <a:pPr algn="r"/>
              <a:t>138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20514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anose="02020603050405020304" pitchFamily="18" charset="0"/>
              </a:rPr>
              <a:pPr algn="r"/>
              <a:t>139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927827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anose="02020603050405020304" pitchFamily="18" charset="0"/>
              </a:rPr>
              <a:pPr algn="r"/>
              <a:t>140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734419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anose="02020603050405020304" pitchFamily="18" charset="0"/>
              </a:rPr>
              <a:pPr algn="r"/>
              <a:t>141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84354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anose="02020603050405020304" pitchFamily="18" charset="0"/>
              </a:rPr>
              <a:pPr algn="r"/>
              <a:t>142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158100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anose="02020603050405020304" pitchFamily="18" charset="0"/>
              </a:rPr>
              <a:pPr algn="r"/>
              <a:t>143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27487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anose="02020603050405020304" pitchFamily="18" charset="0"/>
              </a:rPr>
              <a:pPr algn="r"/>
              <a:t>144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594945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anose="02020603050405020304" pitchFamily="18" charset="0"/>
              </a:rPr>
              <a:pPr algn="r"/>
              <a:t>145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622786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anose="02020603050405020304" pitchFamily="18" charset="0"/>
              </a:rPr>
              <a:pPr algn="r"/>
              <a:t>146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05265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anose="02020603050405020304" pitchFamily="18" charset="0"/>
              </a:rPr>
              <a:pPr algn="r"/>
              <a:t>147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7843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07255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anose="02020603050405020304" pitchFamily="18" charset="0"/>
              </a:rPr>
              <a:pPr algn="r"/>
              <a:t>148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27369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anose="02020603050405020304" pitchFamily="18" charset="0"/>
              </a:rPr>
              <a:pPr algn="r"/>
              <a:t>149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95894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anose="02020603050405020304" pitchFamily="18" charset="0"/>
              </a:rPr>
              <a:pPr algn="r"/>
              <a:t>150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638278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anose="02020603050405020304" pitchFamily="18" charset="0"/>
              </a:rPr>
              <a:pPr algn="r"/>
              <a:t>151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3835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anose="02020603050405020304" pitchFamily="18" charset="0"/>
              </a:rPr>
              <a:pPr algn="r"/>
              <a:t>152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41562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anose="02020603050405020304" pitchFamily="18" charset="0"/>
              </a:rPr>
              <a:pPr algn="r"/>
              <a:t>153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477841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anose="02020603050405020304" pitchFamily="18" charset="0"/>
              </a:rPr>
              <a:pPr algn="r"/>
              <a:t>154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9564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anose="02020603050405020304" pitchFamily="18" charset="0"/>
              </a:rPr>
              <a:pPr algn="r"/>
              <a:t>155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30323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anose="02020603050405020304" pitchFamily="18" charset="0"/>
              </a:rPr>
              <a:pPr algn="r"/>
              <a:t>156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57108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anose="02020603050405020304" pitchFamily="18" charset="0"/>
              </a:rPr>
              <a:pPr algn="r"/>
              <a:t>157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910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425452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anose="02020603050405020304" pitchFamily="18" charset="0"/>
              </a:rPr>
              <a:pPr algn="r"/>
              <a:t>158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051507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anose="02020603050405020304" pitchFamily="18" charset="0"/>
              </a:rPr>
              <a:pPr algn="r"/>
              <a:t>159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4186500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anose="02020603050405020304" pitchFamily="18" charset="0"/>
              </a:rPr>
              <a:pPr algn="r"/>
              <a:t>160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797211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anose="02020603050405020304" pitchFamily="18" charset="0"/>
              </a:rPr>
              <a:pPr algn="r"/>
              <a:t>161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779741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anose="02020603050405020304" pitchFamily="18" charset="0"/>
              </a:rPr>
              <a:pPr algn="r"/>
              <a:t>162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70370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anose="02020603050405020304" pitchFamily="18" charset="0"/>
              </a:rPr>
              <a:pPr algn="r"/>
              <a:t>171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56288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anose="02020603050405020304" pitchFamily="18" charset="0"/>
              </a:rPr>
              <a:pPr algn="r"/>
              <a:t>172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868753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anose="02020603050405020304" pitchFamily="18" charset="0"/>
              </a:rPr>
              <a:pPr algn="r"/>
              <a:t>173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887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857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911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186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96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anose="02020603050405020304" pitchFamily="18" charset="0"/>
              </a:rPr>
              <a:pPr algn="r"/>
              <a:t>19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323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6570A8-B48D-4346-AB08-E99E125D303F}" type="slidenum">
              <a:rPr lang="zh-CN" altLang="en-US" sz="1300">
                <a:latin typeface="Times New Roman" panose="02020603050405020304" pitchFamily="18" charset="0"/>
              </a:rPr>
              <a:pPr algn="r"/>
              <a:t>2</a:t>
            </a:fld>
            <a:endParaRPr lang="zh-CN" altLang="en-US" sz="13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27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027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913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422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825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7458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anose="02020603050405020304" pitchFamily="18" charset="0"/>
              </a:rPr>
              <a:pPr algn="r"/>
              <a:t>25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5590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29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819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E8D0-F3DC-48B9-896D-B256A419F180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1C3EB0-41FB-4213-A6D2-6E28FC6FF765}" type="slidenum">
              <a:rPr lang="en-AU" altLang="zh-CN" sz="1300">
                <a:latin typeface="Times New Roman" panose="02020603050405020304" pitchFamily="18" charset="0"/>
              </a:rPr>
              <a:pPr algn="r"/>
              <a:t>30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8477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anose="02020603050405020304" pitchFamily="18" charset="0"/>
              </a:rPr>
              <a:pPr algn="r"/>
              <a:t>32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447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313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7913" indent="-276120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4481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6273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8066" indent="-220896" defTabSz="934207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9858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71650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3443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55235" indent="-220896" defTabSz="93420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87252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23508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83585">
              <a:defRPr/>
            </a:pPr>
            <a:endParaRPr lang="en-US" altLang="zh-CN" b="1" dirty="0" smtClean="0"/>
          </a:p>
          <a:p>
            <a:pPr defTabSz="883585">
              <a:defRPr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9871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37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3738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38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135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39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87598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40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7891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4325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52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anose="02020603050405020304" pitchFamily="18" charset="0"/>
              </a:rPr>
              <a:pPr algn="r"/>
              <a:t>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775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4439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anose="02020603050405020304" pitchFamily="18" charset="0"/>
              </a:rPr>
              <a:pPr algn="r"/>
              <a:t>45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32877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anose="02020603050405020304" pitchFamily="18" charset="0"/>
              </a:rPr>
              <a:pPr algn="r"/>
              <a:t>46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9899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3689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anose="02020603050405020304" pitchFamily="18" charset="0"/>
              </a:rPr>
              <a:pPr algn="r"/>
              <a:t>49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472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anose="02020603050405020304" pitchFamily="18" charset="0"/>
              </a:rPr>
              <a:pPr algn="r"/>
              <a:t>50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40097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anose="02020603050405020304" pitchFamily="18" charset="0"/>
              </a:rPr>
              <a:pPr algn="r"/>
              <a:t>51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52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1039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anose="02020603050405020304" pitchFamily="18" charset="0"/>
              </a:rPr>
              <a:pPr algn="r"/>
              <a:t>53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1716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anose="02020603050405020304" pitchFamily="18" charset="0"/>
              </a:rPr>
              <a:pPr algn="r"/>
              <a:t>54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486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883585"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8466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anose="02020603050405020304" pitchFamily="18" charset="0"/>
              </a:rPr>
              <a:pPr algn="r"/>
              <a:t>55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103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56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26478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anose="02020603050405020304" pitchFamily="18" charset="0"/>
              </a:rPr>
              <a:pPr algn="r"/>
              <a:t>57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3774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anose="02020603050405020304" pitchFamily="18" charset="0"/>
              </a:rPr>
              <a:pPr algn="r"/>
              <a:t>58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2673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anose="02020603050405020304" pitchFamily="18" charset="0"/>
              </a:rPr>
              <a:pPr algn="r"/>
              <a:t>59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065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anose="02020603050405020304" pitchFamily="18" charset="0"/>
              </a:rPr>
              <a:pPr algn="r"/>
              <a:t>60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582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585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anose="02020603050405020304" pitchFamily="18" charset="0"/>
              </a:rPr>
              <a:pPr algn="r"/>
              <a:t>62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437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anose="02020603050405020304" pitchFamily="18" charset="0"/>
              </a:rPr>
              <a:pPr algn="r"/>
              <a:t>63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3053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64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3998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18312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BE907A-B286-47F1-9C9F-1CB35B3F28CC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FA473-6195-4D31-84FD-2D8B41407E78}" type="slidenum">
              <a:rPr lang="en-AU" altLang="zh-CN" sz="1300">
                <a:latin typeface="Times New Roman" panose="02020603050405020304" pitchFamily="18" charset="0"/>
              </a:rPr>
              <a:pPr algn="r"/>
              <a:t>65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08289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anose="02020603050405020304" pitchFamily="18" charset="0"/>
              </a:rPr>
              <a:pPr algn="r"/>
              <a:t>66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7260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anose="02020603050405020304" pitchFamily="18" charset="0"/>
              </a:rPr>
              <a:pPr algn="r"/>
              <a:t>67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38849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anose="02020603050405020304" pitchFamily="18" charset="0"/>
              </a:rPr>
              <a:pPr algn="r"/>
              <a:t>68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7054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41020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anose="02020603050405020304" pitchFamily="18" charset="0"/>
              </a:rPr>
              <a:pPr algn="r"/>
              <a:t>70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3842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anose="02020603050405020304" pitchFamily="18" charset="0"/>
              </a:rPr>
              <a:pPr algn="r"/>
              <a:t>71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9627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anose="02020603050405020304" pitchFamily="18" charset="0"/>
              </a:rPr>
              <a:pPr algn="r"/>
              <a:t>72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327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anose="02020603050405020304" pitchFamily="18" charset="0"/>
              </a:rPr>
              <a:pPr algn="r"/>
              <a:t>73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31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anose="02020603050405020304" pitchFamily="18" charset="0"/>
              </a:rPr>
              <a:pPr algn="r"/>
              <a:t>74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12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5230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7233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anose="02020603050405020304" pitchFamily="18" charset="0"/>
              </a:rPr>
              <a:pPr algn="r"/>
              <a:t>76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5312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anose="02020603050405020304" pitchFamily="18" charset="0"/>
              </a:rPr>
              <a:pPr algn="r"/>
              <a:t>77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43632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78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41867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anose="02020603050405020304" pitchFamily="18" charset="0"/>
              </a:rPr>
              <a:pPr algn="r"/>
              <a:t>87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3880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622632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091285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anose="02020603050405020304" pitchFamily="18" charset="0"/>
              </a:rPr>
              <a:pPr algn="r"/>
              <a:t>91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6978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anose="02020603050405020304" pitchFamily="18" charset="0"/>
              </a:rPr>
              <a:pPr algn="r"/>
              <a:t>92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203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anose="02020603050405020304" pitchFamily="18" charset="0"/>
              </a:rPr>
              <a:pPr algn="r"/>
              <a:t>93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883585"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359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8536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anose="02020603050405020304" pitchFamily="18" charset="0"/>
              </a:rPr>
              <a:pPr algn="r"/>
              <a:t>94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55997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anose="02020603050405020304" pitchFamily="18" charset="0"/>
              </a:rPr>
              <a:pPr algn="r"/>
              <a:t>95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29246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464104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anose="02020603050405020304" pitchFamily="18" charset="0"/>
              </a:rPr>
              <a:pPr algn="r"/>
              <a:t>98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281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anose="02020603050405020304" pitchFamily="18" charset="0"/>
              </a:rPr>
              <a:pPr algn="r"/>
              <a:t>100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27508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anose="02020603050405020304" pitchFamily="18" charset="0"/>
              </a:rPr>
              <a:pPr algn="r"/>
              <a:t>101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488416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anose="02020603050405020304" pitchFamily="18" charset="0"/>
              </a:rPr>
              <a:pPr algn="r"/>
              <a:t>102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501226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anose="02020603050405020304" pitchFamily="18" charset="0"/>
              </a:rPr>
              <a:pPr algn="r"/>
              <a:t>103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09571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104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805660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7129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0355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907007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107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9845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EDA696-EC84-46CF-A3F3-C6A097E1271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8BED160-EBFC-440F-84ED-8222F4C5991D}" type="slidenum">
              <a:rPr lang="en-AU" altLang="zh-CN" sz="1300">
                <a:latin typeface="Times New Roman" panose="02020603050405020304" pitchFamily="18" charset="0"/>
              </a:rPr>
              <a:pPr algn="r"/>
              <a:t>108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21416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47E58F-AEE1-41BF-959B-C55465222DC9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812358-AF0C-485F-BCE1-91594DE57A7A}" type="slidenum">
              <a:rPr lang="en-AU" altLang="zh-CN" sz="1300">
                <a:latin typeface="Times New Roman" panose="02020603050405020304" pitchFamily="18" charset="0"/>
              </a:rPr>
              <a:pPr algn="r"/>
              <a:t>109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01101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anose="02020603050405020304" pitchFamily="18" charset="0"/>
              </a:rPr>
              <a:pPr algn="r"/>
              <a:t>110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6249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7301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8 November, 2017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152755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anose="02020603050405020304" pitchFamily="18" charset="0"/>
              </a:rPr>
              <a:pPr algn="r"/>
              <a:t>113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048606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anose="02020603050405020304" pitchFamily="18" charset="0"/>
              </a:rPr>
              <a:pPr algn="r"/>
              <a:t>114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999523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8 November, 2017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dirty="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17913" indent="-276120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04481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46273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88066" indent="-220896" algn="ctr" defTabSz="934207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29858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71650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13443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55235" indent="-220896" algn="ctr" defTabSz="934207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115</a:t>
            </a:fld>
            <a:endParaRPr lang="en-AU" altLang="zh-CN" sz="1300" dirty="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80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55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549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6431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  <a:pPr/>
              <a:t>2017/11/8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5735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9434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702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63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34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39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75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312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处理器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r>
              <a:rPr lang="zh-CN" altLang="en-US" sz="3200" dirty="0" smtClean="0">
                <a:ea typeface="宋体" panose="02010600030101010101" pitchFamily="2" charset="-122"/>
              </a:rPr>
              <a:t>及</a:t>
            </a:r>
            <a:r>
              <a:rPr lang="zh-CN" altLang="en-US" dirty="0" smtClean="0">
                <a:ea typeface="宋体" panose="02010600030101010101" pitchFamily="2" charset="-122"/>
              </a:rPr>
              <a:t>复选器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821769" y="5500702"/>
            <a:ext cx="214314" cy="214314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前推控制信号的产生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仅当写寄存器才需要前推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r>
              <a:rPr lang="zh-CN" altLang="en-US" sz="2400" dirty="0" smtClean="0">
                <a:ea typeface="宋体" panose="02010600030101010101" pitchFamily="2" charset="-122"/>
              </a:rPr>
              <a:t>（写内存则不必）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MEM.RegWrite</a:t>
            </a:r>
            <a:r>
              <a:rPr lang="en-US" altLang="zh-CN" dirty="0" smtClean="0">
                <a:ea typeface="宋体" panose="02010600030101010101" pitchFamily="2" charset="-122"/>
              </a:rPr>
              <a:t>, 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WB.RegWrite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且仅当所读的寄存器不是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  <a:r>
              <a:rPr lang="zh-CN" altLang="en-US" dirty="0" smtClean="0">
                <a:ea typeface="宋体" panose="02010600030101010101" pitchFamily="2" charset="-122"/>
              </a:rPr>
              <a:t>号寄存器</a:t>
            </a:r>
            <a:r>
              <a:rPr lang="zh-CN" altLang="en-US" sz="2400" dirty="0" smtClean="0">
                <a:ea typeface="宋体" panose="02010600030101010101" pitchFamily="2" charset="-122"/>
              </a:rPr>
              <a:t>（其值恒定为</a:t>
            </a:r>
            <a:r>
              <a:rPr lang="en-US" altLang="zh-CN" sz="2400" dirty="0" smtClean="0">
                <a:ea typeface="宋体" panose="02010600030101010101" pitchFamily="2" charset="-122"/>
              </a:rPr>
              <a:t>0</a:t>
            </a:r>
            <a:r>
              <a:rPr lang="zh-CN" altLang="en-US" sz="2400" dirty="0" smtClean="0">
                <a:ea typeface="宋体" panose="02010600030101010101" pitchFamily="2" charset="-122"/>
              </a:rPr>
              <a:t>，无须等待更新）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0,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1ACF7C0-1DE4-494E-B919-1E7E592B1BA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AU" altLang="zh-CN" sz="1400" dirty="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前推控制中的</a:t>
            </a:r>
            <a:r>
              <a:rPr lang="en-US" altLang="zh-CN" dirty="0" smtClean="0">
                <a:ea typeface="宋体" panose="02010600030101010101" pitchFamily="2" charset="-122"/>
              </a:rPr>
              <a:t>MUX</a:t>
            </a:r>
            <a:r>
              <a:rPr lang="zh-CN" altLang="en-US" dirty="0" smtClean="0">
                <a:ea typeface="宋体" panose="02010600030101010101" pitchFamily="2" charset="-122"/>
              </a:rPr>
              <a:t>信号</a:t>
            </a:r>
            <a:r>
              <a:rPr lang="zh-CN" altLang="en-US" dirty="0">
                <a:ea typeface="宋体" panose="02010600030101010101" pitchFamily="2" charset="-122"/>
              </a:rPr>
              <a:t>产生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EX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EX/MEM</a:t>
            </a:r>
            <a:r>
              <a:rPr lang="zh-CN" altLang="en-US" sz="2400" dirty="0" smtClean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rd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MEM/WB</a:t>
            </a:r>
            <a:r>
              <a:rPr lang="zh-CN" altLang="en-US" sz="2400" dirty="0" smtClean="0">
                <a:ea typeface="宋体" panose="02010600030101010101" pitchFamily="2" charset="-122"/>
              </a:rPr>
              <a:t>检测</a:t>
            </a:r>
            <a:r>
              <a:rPr lang="zh-CN" altLang="en-US" sz="2400" dirty="0">
                <a:ea typeface="宋体" panose="02010600030101010101" pitchFamily="2" charset="-122"/>
              </a:rPr>
              <a:t>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43834" y="1973839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1a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59472" y="3100328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1b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4110" y="428625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2a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04110" y="5214950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2b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双重数据冒险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472" y="107154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考察累加操作的指令序列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,$1,$2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,$3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,$4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冒险和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冒险同时存在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按程序本意应该使用最近一条指令的结果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</a:t>
            </a:r>
            <a:r>
              <a:rPr lang="zh-CN" altLang="en-US" dirty="0">
                <a:ea typeface="宋体" panose="02010600030101010101" pitchFamily="2" charset="-122"/>
              </a:rPr>
              <a:t>使</a:t>
            </a:r>
            <a:r>
              <a:rPr lang="zh-CN" altLang="en-US" dirty="0" smtClean="0">
                <a:ea typeface="宋体" panose="02010600030101010101" pitchFamily="2" charset="-122"/>
              </a:rPr>
              <a:t>用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提供的结果，而不是使用更早期的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修订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冒险的的控制信号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只有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冒险不成立时，才对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1860FD6-AFA7-49B7-8A7E-022B5F416F0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zh-CN" sz="140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修订后的</a:t>
            </a:r>
            <a:r>
              <a:rPr lang="en-US" altLang="zh-CN" sz="4000" dirty="0" smtClean="0">
                <a:ea typeface="宋体" panose="02010600030101010101" pitchFamily="2" charset="-122"/>
              </a:rPr>
              <a:t>MEM</a:t>
            </a:r>
            <a:r>
              <a:rPr lang="zh-CN" altLang="en-US" sz="4000" dirty="0" smtClean="0">
                <a:ea typeface="宋体" panose="02010600030101010101" pitchFamily="2" charset="-122"/>
              </a:rPr>
              <a:t>前推条件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冒险的控制信号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带有前推功能的流水线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61531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437112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407707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补充完善立即数到</a:t>
            </a:r>
            <a:r>
              <a:rPr lang="en-US" altLang="zh-CN" dirty="0" smtClean="0"/>
              <a:t>ALU</a:t>
            </a:r>
            <a:r>
              <a:rPr lang="zh-CN" altLang="en-US" dirty="0" smtClean="0"/>
              <a:t>的输入及</a:t>
            </a:r>
            <a:r>
              <a:rPr lang="en-US" altLang="zh-CN" dirty="0" smtClean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105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63309"/>
            <a:ext cx="6767927" cy="4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前推</a:t>
            </a:r>
            <a:r>
              <a:rPr lang="en-US" altLang="zh-CN" dirty="0" smtClean="0"/>
              <a:t>/</a:t>
            </a:r>
            <a:r>
              <a:rPr lang="zh-CN" altLang="en-US" dirty="0" smtClean="0"/>
              <a:t>旁路技术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旁路控制信号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直接通路及多路器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练习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指令的前推旁路设计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sw-lw</a:t>
            </a:r>
            <a:endParaRPr lang="en-US" altLang="zh-CN" dirty="0" smtClean="0"/>
          </a:p>
          <a:p>
            <a:pPr lvl="2"/>
            <a:r>
              <a:rPr lang="en-US" altLang="zh-CN" dirty="0" err="1"/>
              <a:t>l</a:t>
            </a:r>
            <a:r>
              <a:rPr lang="en-US" altLang="zh-CN" dirty="0" err="1" smtClean="0"/>
              <a:t>w-sw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4-53</a:t>
            </a:r>
            <a:r>
              <a:rPr lang="zh-CN" altLang="en-US" dirty="0" smtClean="0"/>
              <a:t>画出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序列，给出冒险检测条件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4-56</a:t>
            </a:r>
            <a:r>
              <a:rPr lang="zh-CN" altLang="en-US" dirty="0" smtClean="0"/>
              <a:t>画出直接通路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28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AU" altLang="zh-CN" sz="1400"/>
          </a:p>
        </p:txBody>
      </p:sp>
      <p:pic>
        <p:nvPicPr>
          <p:cNvPr id="161795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使用：冒险与阻塞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179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179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需要阻塞一个周期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B89BBB-83C0-4312-BCE9-E36D439B445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使用”冒险的检测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在指令译码</a:t>
            </a: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阶段进行检测寄存器的使用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阶段给出的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输入寄存器为：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,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使用”冒险判定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ID/</a:t>
            </a:r>
            <a:r>
              <a:rPr lang="en-US" altLang="zh-CN" dirty="0" err="1" smtClean="0">
                <a:ea typeface="宋体" panose="02010600030101010101" pitchFamily="2" charset="-122"/>
              </a:rPr>
              <a:t>EX.MemRead</a:t>
            </a:r>
            <a:r>
              <a:rPr lang="en-US" altLang="zh-CN" dirty="0" smtClean="0">
                <a:ea typeface="宋体" panose="02010600030101010101" pitchFamily="2" charset="-122"/>
              </a:rPr>
              <a:t> and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((ID/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) or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 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r>
              <a:rPr lang="en-US" altLang="zh-CN" dirty="0" smtClean="0">
                <a:ea typeface="宋体" panose="02010600030101010101" pitchFamily="2" charset="-122"/>
              </a:rPr>
              <a:t>))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发现该类型冒险后，需要阻塞插入气泡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然后等待旁路电路处理，否则还需一个阻塞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6E0B86-84BA-4F19-8819-EBAFFAC434E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zh-CN" sz="140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流水线阻塞的实现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ID/EX</a:t>
            </a:r>
            <a:r>
              <a:rPr lang="zh-CN" altLang="en-US" dirty="0" smtClean="0">
                <a:ea typeface="宋体" panose="02010600030101010101" pitchFamily="2" charset="-122"/>
              </a:rPr>
              <a:t>寄存器控制信号全为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EX, MEM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WB </a:t>
            </a:r>
            <a:r>
              <a:rPr lang="zh-CN" altLang="en-US" dirty="0">
                <a:ea typeface="宋体" panose="02010600030101010101" pitchFamily="2" charset="-122"/>
              </a:rPr>
              <a:t>执行</a:t>
            </a:r>
            <a:r>
              <a:rPr lang="zh-CN" altLang="en-US" dirty="0" smtClean="0">
                <a:ea typeface="宋体" panose="02010600030101010101" pitchFamily="2" charset="-122"/>
              </a:rPr>
              <a:t>空操作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nop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组织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IF/ID</a:t>
            </a:r>
            <a:r>
              <a:rPr lang="zh-CN" altLang="en-US" dirty="0" smtClean="0">
                <a:ea typeface="宋体" panose="02010600030101010101" pitchFamily="2" charset="-122"/>
              </a:rPr>
              <a:t>寄存器的更新（维持不变）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指令重新译码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下一条指令重新取一次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个周期的阻塞允许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阶段读入数据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从而可以前推给下一条指令的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4.2</a:t>
            </a:r>
            <a:r>
              <a:rPr lang="zh-CN" altLang="en-US" dirty="0" smtClean="0">
                <a:ea typeface="宋体" panose="02010600030101010101" pitchFamily="2" charset="-122"/>
              </a:rPr>
              <a:t> 逻辑设计基础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信息以二进制方式编码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低电平</a:t>
            </a:r>
            <a:r>
              <a:rPr lang="en-US" altLang="zh-CN" dirty="0" smtClean="0">
                <a:ea typeface="宋体" panose="02010600030101010101" pitchFamily="2" charset="-122"/>
              </a:rPr>
              <a:t>= 0, </a:t>
            </a:r>
            <a:r>
              <a:rPr lang="zh-CN" altLang="en-US" dirty="0" smtClean="0">
                <a:ea typeface="宋体" panose="02010600030101010101" pitchFamily="2" charset="-122"/>
              </a:rPr>
              <a:t>高电平</a:t>
            </a:r>
            <a:r>
              <a:rPr lang="en-US" altLang="zh-CN" dirty="0" smtClean="0">
                <a:ea typeface="宋体" panose="02010600030101010101" pitchFamily="2" charset="-122"/>
              </a:rPr>
              <a:t> = 1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多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  <a:r>
              <a:rPr lang="zh-CN" altLang="en-US" dirty="0" smtClean="0">
                <a:ea typeface="宋体" panose="02010600030101010101" pitchFamily="2" charset="-122"/>
              </a:rPr>
              <a:t>数据需要用多根线</a:t>
            </a:r>
            <a:r>
              <a:rPr lang="zh-CN" altLang="en-US" dirty="0">
                <a:ea typeface="宋体" panose="02010600030101010101" pitchFamily="2" charset="-122"/>
              </a:rPr>
              <a:t>表示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combinational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elements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数据的运算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输出只取决于输入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状态单元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时序单元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state/sequential elements)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流水线中的阻塞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气泡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7941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在这里阻塞一个周期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18010" y="3646449"/>
            <a:ext cx="440087" cy="546410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862254" y="4371278"/>
            <a:ext cx="371039" cy="68022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带有冒险（阻塞）功能的流水线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347864" y="4653136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429309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820" y="1468634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838430" y="1784195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018371" y="1582830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111035" y="175466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阻塞</a:t>
            </a:r>
            <a:r>
              <a:rPr lang="en-US" altLang="zh-CN" dirty="0" smtClean="0"/>
              <a:t>/</a:t>
            </a:r>
            <a:r>
              <a:rPr lang="zh-CN" altLang="en-US" dirty="0" smtClean="0"/>
              <a:t>停顿技术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冒险控制信号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阻塞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停顿气泡，全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31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8A43A5-7E89-472B-8F30-A0134BC5862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</a:t>
            </a:r>
            <a:r>
              <a:rPr lang="zh-CN" altLang="en-US" dirty="0">
                <a:ea typeface="宋体" panose="02010600030101010101" pitchFamily="2" charset="-122"/>
              </a:rPr>
              <a:t>与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阻塞是性能下降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但是阻塞时流水中保证执行正确所必需的步骤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编译器可以对指令进行重新排列（调度）以避免冒险及其引起的阻塞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编译器需要知道流水结构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Hazards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440755" cy="13234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发生跳转则需要清空这三条指令（将控制信号置</a:t>
            </a:r>
            <a:r>
              <a:rPr lang="en-US" altLang="zh-CN" sz="1600" dirty="0" smtClean="0">
                <a:ea typeface="宋体" panose="02010600030101010101" pitchFamily="2" charset="-122"/>
              </a:rPr>
              <a:t>0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964916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4215161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缩短分支迟延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增加硬件</a:t>
            </a:r>
            <a:r>
              <a:rPr lang="zh-CN" altLang="en-US" sz="2800" dirty="0">
                <a:ea typeface="宋体" panose="02010600030101010101" pitchFamily="2" charset="-122"/>
              </a:rPr>
              <a:t>，使得使得分支决策从</a:t>
            </a:r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提前到</a:t>
            </a:r>
            <a:r>
              <a:rPr lang="en-US" altLang="zh-CN" sz="2800" dirty="0" smtClean="0">
                <a:ea typeface="宋体" panose="02010600030101010101" pitchFamily="2" charset="-122"/>
              </a:rPr>
              <a:t>ID</a:t>
            </a:r>
            <a:r>
              <a:rPr lang="zh-CN" altLang="en-US" sz="2800" dirty="0" smtClean="0">
                <a:ea typeface="宋体" panose="02010600030101010101" pitchFamily="2" charset="-122"/>
              </a:rPr>
              <a:t>级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目标地址计算（加法器）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比较器（两个寄存器异或、然后逐位或）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还需要修改旁路电路提供寄存器数值、修改冒险电路进行必要的阻塞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）分支指令在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级译码后，需要决定是否需要将比较数寄存器从前面指令那里前推过来。来源可以是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输出也可以是内存读出的数据（准备存入寄存器）。如果分支发生则更新</a:t>
            </a:r>
            <a:r>
              <a:rPr lang="en-US" altLang="zh-CN" sz="2000" dirty="0" smtClean="0">
                <a:ea typeface="宋体" panose="02010600030101010101" pitchFamily="2" charset="-122"/>
              </a:rPr>
              <a:t>PC</a:t>
            </a:r>
            <a:br>
              <a:rPr lang="en-US" altLang="zh-CN" sz="2000" dirty="0" smtClean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）如果分支比较的操作数还没准备好，则需要阻塞。例如前一条指令是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指令，必须将分支指令阻塞一个周期，才能在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级进行分支决策；如果前一条指令时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lw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指令，则需要阻塞两个周期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113F7E-877D-4717-AD77-9329F32F38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如果分支比较操作数是前面第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条或第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可以通过前推旁路电路解决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输出，或者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前面第</a:t>
            </a:r>
            <a:r>
              <a:rPr lang="en-US" altLang="zh-CN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条</a:t>
            </a:r>
            <a:r>
              <a:rPr lang="zh-CN" altLang="en-US" dirty="0" smtClean="0">
                <a:ea typeface="宋体" panose="02010600030101010101" pitchFamily="2" charset="-122"/>
              </a:rPr>
              <a:t>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需要产生一个气泡进行阻塞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3876670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>
            <a:grpSpLocks/>
          </p:cNvGrpSpPr>
          <p:nvPr/>
        </p:nvGrpSpPr>
        <p:grpSpPr bwMode="auto">
          <a:xfrm>
            <a:off x="3132138" y="2643182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3292470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3292470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3219445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3867145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3794120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4443407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4370382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3300407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2724145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4452932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2859082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3938582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3938582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3938582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3362320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3362320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3362320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例如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分支跳转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$1,  $3, 7	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44:  and  $12, $2, $5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$4, 50($7)</a:t>
            </a:r>
          </a:p>
        </p:txBody>
      </p:sp>
    </p:spTree>
    <p:extLst>
      <p:ext uri="{BB962C8B-B14F-4D97-AF65-F5344CB8AC3E}">
        <p14:creationId xmlns:p14="http://schemas.microsoft.com/office/powerpoint/2010/main" val="28020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41169819-DD96-4FA9-B74F-196900E1A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0469" y="1196752"/>
            <a:ext cx="3653857" cy="1295400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AND-gate </a:t>
            </a:r>
            <a:r>
              <a:rPr lang="zh-CN" altLang="en-US" sz="2800" dirty="0" smtClean="0">
                <a:ea typeface="宋体" panose="02010600030101010101" pitchFamily="2" charset="-122"/>
              </a:rPr>
              <a:t>与门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1258888" y="2425477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>
            <a:grpSpLocks/>
          </p:cNvGrpSpPr>
          <p:nvPr/>
        </p:nvGrpSpPr>
        <p:grpSpPr bwMode="auto">
          <a:xfrm>
            <a:off x="1334069" y="4941069"/>
            <a:ext cx="1797771" cy="1656283"/>
            <a:chOff x="113" y="2840"/>
            <a:chExt cx="882" cy="806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I0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I1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Y</a:t>
              </a:r>
              <a:endParaRPr lang="en-AU" altLang="zh-CN" sz="1600">
                <a:latin typeface="+mn-ea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7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8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79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0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 dirty="0">
                  <a:latin typeface="+mn-ea"/>
                </a:rPr>
                <a:t>M</a:t>
              </a:r>
              <a:br>
                <a:rPr lang="en-US" altLang="zh-CN" sz="1400" dirty="0">
                  <a:latin typeface="+mn-ea"/>
                </a:rPr>
              </a:br>
              <a:r>
                <a:rPr lang="en-US" altLang="zh-CN" sz="1400" dirty="0">
                  <a:latin typeface="+mn-ea"/>
                </a:rPr>
                <a:t>u</a:t>
              </a:r>
              <a:br>
                <a:rPr lang="en-US" altLang="zh-CN" sz="1400" dirty="0">
                  <a:latin typeface="+mn-ea"/>
                </a:rPr>
              </a:br>
              <a:r>
                <a:rPr lang="en-US" altLang="zh-CN" sz="1400" dirty="0">
                  <a:latin typeface="+mn-ea"/>
                </a:rPr>
                <a:t>x</a:t>
              </a:r>
              <a:endParaRPr lang="en-AU" altLang="zh-CN" sz="1400" dirty="0">
                <a:latin typeface="+mn-ea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400">
                <a:latin typeface="+mn-ea"/>
              </a:endParaRPr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0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+mn-ea"/>
                </a:rPr>
                <a:t>S</a:t>
              </a:r>
              <a:endParaRPr lang="en-AU" altLang="zh-CN" sz="1600">
                <a:latin typeface="+mn-ea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470469" y="3428777"/>
            <a:ext cx="403009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+mn-ea"/>
              </a:rPr>
              <a:t>Multiplexer</a:t>
            </a:r>
            <a:r>
              <a:rPr lang="zh-CN" altLang="en-US" sz="2800" dirty="0" smtClean="0">
                <a:latin typeface="+mn-ea"/>
              </a:rPr>
              <a:t>多路复用器</a:t>
            </a:r>
            <a:r>
              <a:rPr lang="en-US" altLang="zh-CN" sz="2800" dirty="0" smtClean="0">
                <a:latin typeface="+mn-ea"/>
              </a:rPr>
              <a:t>/</a:t>
            </a:r>
            <a:r>
              <a:rPr lang="zh-CN" altLang="en-US" sz="2800" dirty="0" smtClean="0">
                <a:latin typeface="+mn-ea"/>
              </a:rPr>
              <a:t>复选器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S ? I1 : I0</a:t>
            </a:r>
            <a:endParaRPr lang="en-AU" altLang="zh-CN" sz="2400" dirty="0">
              <a:latin typeface="+mn-ea"/>
            </a:endParaRPr>
          </a:p>
        </p:txBody>
      </p:sp>
      <p:grpSp>
        <p:nvGrpSpPr>
          <p:cNvPr id="22536" name="Group 33"/>
          <p:cNvGrpSpPr>
            <a:grpSpLocks/>
          </p:cNvGrpSpPr>
          <p:nvPr/>
        </p:nvGrpSpPr>
        <p:grpSpPr bwMode="auto">
          <a:xfrm>
            <a:off x="7218378" y="1268190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>
            <a:grpSpLocks/>
          </p:cNvGrpSpPr>
          <p:nvPr/>
        </p:nvGrpSpPr>
        <p:grpSpPr bwMode="auto">
          <a:xfrm>
            <a:off x="5916829" y="4531305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50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>
                  <a:ea typeface="宋体" panose="02010600030101010101" pitchFamily="2" charset="-122"/>
                </a:rPr>
                <a:t>ALU</a:t>
              </a:r>
              <a:endParaRPr lang="en-AU" altLang="zh-CN" sz="1600" dirty="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500562" y="1196752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 smtClean="0">
                <a:latin typeface="+mn-ea"/>
              </a:rPr>
              <a:t>Adder</a:t>
            </a:r>
            <a:r>
              <a:rPr lang="zh-CN" altLang="en-US" sz="2800" dirty="0" smtClean="0">
                <a:latin typeface="+mn-ea"/>
              </a:rPr>
              <a:t>加法器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500562" y="2831073"/>
            <a:ext cx="4319587" cy="145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>
                <a:latin typeface="+mn-ea"/>
              </a:rPr>
              <a:t>Arithmetic/Logic </a:t>
            </a:r>
            <a:r>
              <a:rPr lang="en-US" altLang="zh-CN" sz="2800" dirty="0" smtClean="0">
                <a:latin typeface="+mn-ea"/>
              </a:rPr>
              <a:t>Unit</a:t>
            </a:r>
          </a:p>
          <a:p>
            <a:pPr eaLnBrk="1" hangingPunct="1"/>
            <a:r>
              <a:rPr lang="zh-CN" altLang="en-US" sz="2800" dirty="0" smtClean="0">
                <a:latin typeface="+mn-ea"/>
              </a:rPr>
              <a:t>算术逻辑单元</a:t>
            </a:r>
            <a:endParaRPr lang="en-US" altLang="zh-CN" sz="2800" dirty="0">
              <a:latin typeface="+mn-ea"/>
            </a:endParaRPr>
          </a:p>
          <a:p>
            <a:pPr lvl="1" eaLnBrk="1" hangingPunct="1"/>
            <a:r>
              <a:rPr lang="en-US" altLang="zh-CN" sz="2400" dirty="0">
                <a:latin typeface="+mn-ea"/>
              </a:rPr>
              <a:t>Y = F(A, B)</a:t>
            </a:r>
          </a:p>
        </p:txBody>
      </p:sp>
      <p:cxnSp>
        <p:nvCxnSpPr>
          <p:cNvPr id="3" name="直接箭头连接符 2"/>
          <p:cNvCxnSpPr>
            <a:endCxn id="22574" idx="1"/>
          </p:cNvCxnSpPr>
          <p:nvPr/>
        </p:nvCxnSpPr>
        <p:spPr bwMode="auto">
          <a:xfrm flipV="1">
            <a:off x="1043608" y="5540085"/>
            <a:ext cx="290461" cy="3318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文本框 3"/>
          <p:cNvSpPr txBox="1"/>
          <p:nvPr/>
        </p:nvSpPr>
        <p:spPr>
          <a:xfrm>
            <a:off x="521026" y="5976195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Input 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-1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动态分支预测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5967" y="1071546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需求：流水线级数更多或者使用了超标量技术，因控制冒险引起流水线性能损失将更</a:t>
            </a:r>
            <a:r>
              <a:rPr lang="zh-CN" altLang="en-US" sz="2800" dirty="0">
                <a:ea typeface="宋体" panose="02010600030101010101" pitchFamily="2" charset="-122"/>
              </a:rPr>
              <a:t>严重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动态分支预测方法之一：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分支预测缓存（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prediction buffer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或分支历史记录表（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history table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用近期的分支地址为标签索引（</a:t>
            </a:r>
            <a:r>
              <a:rPr lang="en-US" altLang="zh-CN" sz="2400" dirty="0" smtClean="0">
                <a:ea typeface="宋体" panose="02010600030101010101" pitchFamily="2" charset="-122"/>
              </a:rPr>
              <a:t>Index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保存历史分支结果</a:t>
            </a:r>
            <a:r>
              <a:rPr lang="en-US" altLang="zh-CN" sz="2400" dirty="0" smtClean="0">
                <a:ea typeface="宋体" panose="02010600030101010101" pitchFamily="2" charset="-122"/>
              </a:rPr>
              <a:t>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不分支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执行一条分支指令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根据地址查缓存，将历史纪录作为分支决策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根据分支决策结果，取下一条指令或者跳转目标地址的指令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如果预测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错</a:t>
            </a:r>
            <a:r>
              <a:rPr lang="zh-CN" altLang="en-US" sz="2000" dirty="0" smtClean="0">
                <a:ea typeface="宋体" panose="02010600030101010101" pitchFamily="2" charset="-122"/>
              </a:rPr>
              <a:t>：清空流水线，取另一分支，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反转</a:t>
            </a:r>
            <a:r>
              <a:rPr lang="zh-CN" altLang="en-US" sz="2000" dirty="0" smtClean="0">
                <a:ea typeface="宋体" panose="02010600030101010101" pitchFamily="2" charset="-122"/>
              </a:rPr>
              <a:t>预测结果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B660FD-C36B-49E6-A543-F95D5836BA0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AU" altLang="zh-CN" sz="1400"/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不足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一个内层循环的分支误判有两次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outer: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inner: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inner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outer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内存循环的最后一次迭代将误判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外层循环的最后一次迭代将误判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连续两次误判才改变预测方向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分支目标地址的计算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及时完成了预测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仍然需要计算目标地址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个时钟周期用于计算分支目标地址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分支目标缓存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BTB, Branch target buffer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缓存了近期使用的目标地址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根据分支指令的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来标识（</a:t>
            </a:r>
            <a:r>
              <a:rPr lang="en-US" altLang="zh-CN" dirty="0" smtClean="0">
                <a:ea typeface="宋体" panose="02010600030101010101" pitchFamily="2" charset="-122"/>
              </a:rPr>
              <a:t>indexing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匹配并且预测为分支发生，则直接从</a:t>
            </a:r>
            <a:r>
              <a:rPr lang="en-US" altLang="zh-CN" dirty="0" smtClean="0">
                <a:ea typeface="宋体" panose="02010600030101010101" pitchFamily="2" charset="-122"/>
              </a:rPr>
              <a:t>BTB</a:t>
            </a:r>
            <a:r>
              <a:rPr lang="zh-CN" altLang="en-US" dirty="0" smtClean="0">
                <a:ea typeface="宋体" panose="02010600030101010101" pitchFamily="2" charset="-122"/>
              </a:rPr>
              <a:t>中去除目标地址而无需计算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延迟槽</a:t>
            </a:r>
            <a:r>
              <a:rPr lang="zh-CN" altLang="en-US" dirty="0"/>
              <a:t>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35310"/>
          </a:xfrm>
        </p:spPr>
        <p:txBody>
          <a:bodyPr/>
          <a:lstStyle/>
          <a:p>
            <a:r>
              <a:rPr lang="zh-CN" altLang="en-US" dirty="0" smtClean="0"/>
              <a:t>分支发生在分支指令之后的第二个时钟周期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中间间隔</a:t>
            </a:r>
            <a:r>
              <a:rPr lang="zh-CN" altLang="en-US" dirty="0"/>
              <a:t>一</a:t>
            </a:r>
            <a:r>
              <a:rPr lang="zh-CN" altLang="en-US" dirty="0" smtClean="0"/>
              <a:t>个“分支延迟槽”可以执行无关指令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无关指令：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前面的指令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目标处指令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126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95" y="2278336"/>
            <a:ext cx="5448523" cy="4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29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latin typeface="+mn-ea"/>
              </a:rPr>
              <a:t>竞争预测器（</a:t>
            </a:r>
            <a:r>
              <a:rPr lang="en-US" altLang="zh-CN" sz="2800" dirty="0">
                <a:latin typeface="+mn-ea"/>
              </a:rPr>
              <a:t>tournament branch predictor</a:t>
            </a:r>
            <a:r>
              <a:rPr lang="zh-CN" altLang="en-US" sz="2800" dirty="0" smtClean="0">
                <a:latin typeface="+mn-ea"/>
              </a:rPr>
              <a:t>）</a:t>
            </a:r>
            <a:endParaRPr lang="en-US" altLang="zh-CN" sz="2800" dirty="0" smtClean="0">
              <a:latin typeface="+mn-ea"/>
            </a:endParaRPr>
          </a:p>
          <a:p>
            <a:pPr lvl="1"/>
            <a:r>
              <a:rPr lang="zh-CN" altLang="en-US" dirty="0" smtClean="0"/>
              <a:t>对每个分支使用</a:t>
            </a:r>
            <a:r>
              <a:rPr lang="zh-CN" altLang="en-US" dirty="0"/>
              <a:t>多</a:t>
            </a:r>
            <a:r>
              <a:rPr lang="zh-CN" altLang="en-US" dirty="0" smtClean="0"/>
              <a:t>个预测器</a:t>
            </a:r>
            <a:endParaRPr lang="en-US" altLang="zh-CN" dirty="0" smtClean="0"/>
          </a:p>
          <a:p>
            <a:pPr lvl="1"/>
            <a:r>
              <a:rPr lang="zh-CN" altLang="en-US" dirty="0"/>
              <a:t>记</a:t>
            </a:r>
            <a:r>
              <a:rPr lang="zh-CN" altLang="en-US" dirty="0" smtClean="0"/>
              <a:t>录预测器的准确程度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选择最准确的作为分支判决</a:t>
            </a:r>
            <a:endParaRPr lang="en-US" altLang="zh-CN" dirty="0" smtClean="0"/>
          </a:p>
          <a:p>
            <a:r>
              <a:rPr lang="zh-CN" altLang="en-US" sz="2800" dirty="0" smtClean="0">
                <a:latin typeface="+mn-ea"/>
              </a:rPr>
              <a:t>消除分支的指令（</a:t>
            </a:r>
            <a:r>
              <a:rPr lang="en-US" altLang="zh-CN" sz="2800" dirty="0" smtClean="0">
                <a:latin typeface="+mn-ea"/>
              </a:rPr>
              <a:t>MIPS</a:t>
            </a:r>
            <a:r>
              <a:rPr lang="zh-CN" altLang="en-US" sz="2800" dirty="0" smtClean="0">
                <a:latin typeface="+mn-ea"/>
              </a:rPr>
              <a:t>）</a:t>
            </a:r>
            <a:endParaRPr lang="en-US" altLang="zh-CN" sz="2800" dirty="0" smtClean="0">
              <a:latin typeface="+mn-ea"/>
            </a:endParaRPr>
          </a:p>
          <a:p>
            <a:pPr lvl="1"/>
            <a:r>
              <a:rPr lang="en-US" altLang="zh-CN" dirty="0" err="1" smtClean="0"/>
              <a:t>movn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zero)</a:t>
            </a:r>
          </a:p>
          <a:p>
            <a:pPr lvl="1"/>
            <a:r>
              <a:rPr lang="en-US" altLang="zh-CN" dirty="0" err="1"/>
              <a:t>m</a:t>
            </a:r>
            <a:r>
              <a:rPr lang="en-US" altLang="zh-CN" dirty="0" err="1" smtClean="0"/>
              <a:t>ovz</a:t>
            </a:r>
            <a:r>
              <a:rPr lang="en-US" altLang="zh-CN" dirty="0" smtClean="0"/>
              <a:t> (move if zero)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2134452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流水线全图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128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" y="1096242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175" y="5085184"/>
            <a:ext cx="224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非流水基础之上增加：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）流水线寄存器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）旁路电路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）冒险电路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）分支预测及撤销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5751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异常与中断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latin typeface="+mn-ea"/>
              </a:rPr>
              <a:t>异常事件的出现将打断原来正常执行的指令流</a:t>
            </a:r>
            <a:endParaRPr lang="en-US" altLang="zh-CN" sz="28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该术语在不同</a:t>
            </a:r>
            <a:r>
              <a:rPr lang="en-US" altLang="zh-CN" sz="2400" dirty="0" smtClean="0">
                <a:latin typeface="+mn-ea"/>
                <a:ea typeface="+mn-ea"/>
              </a:rPr>
              <a:t>ISA</a:t>
            </a:r>
            <a:r>
              <a:rPr lang="zh-CN" altLang="en-US" sz="2400" dirty="0" smtClean="0">
                <a:latin typeface="+mn-ea"/>
                <a:ea typeface="+mn-ea"/>
              </a:rPr>
              <a:t>上含义不完全相同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sz="2800" dirty="0" smtClean="0">
                <a:latin typeface="+mn-ea"/>
              </a:rPr>
              <a:t>异常</a:t>
            </a:r>
            <a:r>
              <a:rPr lang="en-US" altLang="zh-CN" sz="2800" dirty="0" smtClean="0">
                <a:latin typeface="+mn-ea"/>
              </a:rPr>
              <a:t>Exception</a:t>
            </a: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源于</a:t>
            </a:r>
            <a:r>
              <a:rPr lang="en-US" altLang="zh-CN" sz="2400" dirty="0" smtClean="0">
                <a:latin typeface="+mn-ea"/>
                <a:ea typeface="+mn-ea"/>
              </a:rPr>
              <a:t>CPU</a:t>
            </a:r>
            <a:r>
              <a:rPr lang="zh-CN" altLang="en-US" sz="2400" dirty="0" smtClean="0">
                <a:latin typeface="+mn-ea"/>
                <a:ea typeface="+mn-ea"/>
              </a:rPr>
              <a:t>内部事件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 eaLnBrk="1" hangingPunct="1"/>
            <a:r>
              <a:rPr lang="zh-CN" altLang="en-US" sz="2000" dirty="0" smtClean="0">
                <a:latin typeface="+mn-ea"/>
                <a:ea typeface="+mn-ea"/>
              </a:rPr>
              <a:t>例如</a:t>
            </a:r>
            <a:r>
              <a:rPr lang="en-US" altLang="zh-CN" sz="2000" dirty="0" smtClean="0">
                <a:latin typeface="+mn-ea"/>
                <a:ea typeface="+mn-ea"/>
              </a:rPr>
              <a:t>, </a:t>
            </a:r>
            <a:r>
              <a:rPr lang="zh-CN" altLang="en-US" sz="2000" dirty="0" smtClean="0">
                <a:latin typeface="+mn-ea"/>
                <a:ea typeface="+mn-ea"/>
              </a:rPr>
              <a:t>无效指令</a:t>
            </a:r>
            <a:r>
              <a:rPr lang="en-US" altLang="zh-CN" sz="2000" dirty="0" smtClean="0">
                <a:latin typeface="+mn-ea"/>
                <a:ea typeface="+mn-ea"/>
              </a:rPr>
              <a:t>, </a:t>
            </a:r>
            <a:r>
              <a:rPr lang="zh-CN" altLang="en-US" sz="2000" dirty="0" smtClean="0">
                <a:latin typeface="+mn-ea"/>
                <a:ea typeface="+mn-ea"/>
              </a:rPr>
              <a:t>溢出</a:t>
            </a:r>
            <a:r>
              <a:rPr lang="en-US" altLang="zh-CN" sz="2000" dirty="0" smtClean="0">
                <a:latin typeface="+mn-ea"/>
                <a:ea typeface="+mn-ea"/>
              </a:rPr>
              <a:t>, </a:t>
            </a:r>
            <a:r>
              <a:rPr lang="zh-CN" altLang="en-US" sz="2000" dirty="0" smtClean="0">
                <a:latin typeface="+mn-ea"/>
                <a:ea typeface="+mn-ea"/>
              </a:rPr>
              <a:t>系统调用指令</a:t>
            </a:r>
            <a:r>
              <a:rPr lang="en-US" altLang="zh-CN" sz="2000" dirty="0" smtClean="0">
                <a:latin typeface="+mn-ea"/>
                <a:ea typeface="+mn-ea"/>
              </a:rPr>
              <a:t>, …</a:t>
            </a:r>
          </a:p>
          <a:p>
            <a:pPr eaLnBrk="1" hangingPunct="1"/>
            <a:r>
              <a:rPr lang="zh-CN" altLang="en-US" sz="2800" dirty="0" smtClean="0">
                <a:latin typeface="+mn-ea"/>
              </a:rPr>
              <a:t>中断</a:t>
            </a:r>
            <a:endParaRPr lang="en-US" altLang="zh-CN" sz="28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源于外部</a:t>
            </a:r>
            <a:r>
              <a:rPr lang="en-US" altLang="zh-CN" sz="2400" dirty="0" smtClean="0">
                <a:latin typeface="+mn-ea"/>
                <a:ea typeface="+mn-ea"/>
              </a:rPr>
              <a:t>I/O </a:t>
            </a:r>
            <a:r>
              <a:rPr lang="zh-CN" altLang="en-US" sz="2400" dirty="0" smtClean="0">
                <a:latin typeface="+mn-ea"/>
                <a:ea typeface="+mn-ea"/>
              </a:rPr>
              <a:t>控制器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 eaLnBrk="1" hangingPunct="1"/>
            <a:r>
              <a:rPr lang="en-US" altLang="zh-CN" sz="2000" dirty="0" smtClean="0">
                <a:latin typeface="+mn-ea"/>
                <a:ea typeface="+mn-ea"/>
              </a:rPr>
              <a:t>I/O</a:t>
            </a:r>
            <a:r>
              <a:rPr lang="zh-CN" altLang="en-US" sz="2000" dirty="0" smtClean="0">
                <a:latin typeface="+mn-ea"/>
                <a:ea typeface="+mn-ea"/>
              </a:rPr>
              <a:t>设备请求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sz="2800" dirty="0" smtClean="0">
                <a:latin typeface="+mn-ea"/>
              </a:rPr>
              <a:t>异常与中断的处理是非常复杂的</a:t>
            </a:r>
            <a:endParaRPr lang="en-US" altLang="zh-CN" sz="28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正确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尽可能不引起性能下降</a:t>
            </a:r>
            <a:endParaRPr lang="en-AU" altLang="zh-CN" sz="2400" dirty="0" smtClean="0">
              <a:latin typeface="+mn-ea"/>
              <a:ea typeface="+mn-ea"/>
            </a:endParaRPr>
          </a:p>
        </p:txBody>
      </p:sp>
      <p:sp>
        <p:nvSpPr>
          <p:cNvPr id="198661" name="Text Box 4"/>
          <p:cNvSpPr txBox="1">
            <a:spLocks noChangeArrowheads="1"/>
          </p:cNvSpPr>
          <p:nvPr/>
        </p:nvSpPr>
        <p:spPr bwMode="auto">
          <a:xfrm rot="5400000">
            <a:off x="8055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§4.9 Exceptions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71546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</a:t>
            </a:r>
            <a:r>
              <a:rPr lang="en-US" altLang="zh-CN" dirty="0" smtClean="0">
                <a:ea typeface="宋体" panose="02010600030101010101" pitchFamily="2" charset="-122"/>
              </a:rPr>
              <a:t>Register: </a:t>
            </a:r>
            <a:r>
              <a:rPr lang="zh-CN" altLang="en-US" dirty="0" smtClean="0">
                <a:ea typeface="宋体" panose="02010600030101010101" pitchFamily="2" charset="-122"/>
              </a:rPr>
              <a:t>用于存储数据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边沿触发</a:t>
            </a:r>
            <a:r>
              <a:rPr lang="en-US" altLang="zh-CN" dirty="0" smtClean="0">
                <a:ea typeface="宋体" panose="02010600030101010101" pitchFamily="2" charset="-122"/>
              </a:rPr>
              <a:t>Edge-triggered: </a:t>
            </a:r>
            <a:r>
              <a:rPr lang="zh-CN" altLang="en-US" dirty="0" smtClean="0">
                <a:ea typeface="宋体" panose="02010600030101010101" pitchFamily="2" charset="-122"/>
              </a:rPr>
              <a:t>数据在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Clk</a:t>
            </a:r>
            <a:r>
              <a:rPr lang="zh-CN" altLang="en-US" dirty="0" smtClean="0">
                <a:ea typeface="宋体" panose="02010600030101010101" pitchFamily="2" charset="-122"/>
              </a:rPr>
              <a:t>变化沿输入（</a:t>
            </a:r>
            <a:r>
              <a:rPr lang="en-US" altLang="zh-CN" dirty="0" smtClean="0">
                <a:ea typeface="宋体" panose="02010600030101010101" pitchFamily="2" charset="-122"/>
              </a:rPr>
              <a:t> 0 -&gt;1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r>
              <a:rPr lang="en-US" altLang="zh-CN" dirty="0" smtClean="0">
                <a:ea typeface="宋体" panose="02010600030101010101" pitchFamily="2" charset="-122"/>
              </a:rPr>
              <a:t>1-&gt;0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MIPS</a:t>
            </a:r>
            <a:r>
              <a:rPr lang="zh-CN" altLang="en-US" sz="2800" dirty="0" smtClean="0">
                <a:ea typeface="宋体" panose="02010600030101010101" pitchFamily="2" charset="-122"/>
              </a:rPr>
              <a:t>的异常由</a:t>
            </a:r>
            <a:r>
              <a:rPr lang="en-US" altLang="zh-CN" sz="2800" dirty="0" smtClean="0">
                <a:ea typeface="宋体" panose="02010600030101010101" pitchFamily="2" charset="-122"/>
              </a:rPr>
              <a:t>CP0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</a:rPr>
              <a:t>System </a:t>
            </a:r>
            <a:r>
              <a:rPr lang="en-US" altLang="zh-CN" sz="2000" dirty="0" smtClean="0">
                <a:ea typeface="宋体" panose="02010600030101010101" pitchFamily="2" charset="-122"/>
              </a:rPr>
              <a:t>Control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Coprocessor )</a:t>
            </a:r>
            <a:r>
              <a:rPr lang="zh-CN" altLang="en-US" sz="2800" dirty="0" smtClean="0">
                <a:ea typeface="宋体" panose="02010600030101010101" pitchFamily="2" charset="-122"/>
              </a:rPr>
              <a:t>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需要保存引起异常（或被打断）的指令</a:t>
            </a:r>
            <a:r>
              <a:rPr lang="en-US" altLang="zh-CN" sz="2800" dirty="0" smtClean="0">
                <a:ea typeface="宋体" panose="02010600030101010101" pitchFamily="2" charset="-122"/>
              </a:rPr>
              <a:t> PC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保存在</a:t>
            </a:r>
            <a:r>
              <a:rPr lang="en-US" altLang="zh-CN" sz="2400" dirty="0" smtClean="0">
                <a:ea typeface="宋体" panose="02010600030101010101" pitchFamily="2" charset="-122"/>
              </a:rPr>
              <a:t>EPC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Exception Program Counter 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保存异常的原因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有状态寄存器：</a:t>
            </a:r>
            <a:r>
              <a:rPr lang="en-US" altLang="zh-CN" sz="2400" dirty="0" smtClean="0">
                <a:ea typeface="宋体" panose="02010600030101010101" pitchFamily="2" charset="-122"/>
              </a:rPr>
              <a:t>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我们这里假设只有一位：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0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表示无效（未定义）指令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1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表示溢出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跳转到异常处理入口代码，其地址：</a:t>
            </a:r>
            <a:r>
              <a:rPr lang="en-US" altLang="zh-CN" sz="2800" dirty="0" smtClean="0">
                <a:ea typeface="宋体" panose="02010600030101010101" pitchFamily="2" charset="-122"/>
              </a:rPr>
              <a:t>8000 00180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其他机制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向量中断 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Vectored Interrupts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处理程序的入口代码根据原因不同而不同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无效指令</a:t>
            </a:r>
            <a:r>
              <a:rPr lang="en-US" altLang="zh-CN" dirty="0" smtClean="0">
                <a:ea typeface="宋体" panose="02010600030101010101" pitchFamily="2" charset="-122"/>
              </a:rPr>
              <a:t>:	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溢出</a:t>
            </a:r>
            <a:r>
              <a:rPr lang="en-US" altLang="zh-CN" dirty="0" smtClean="0">
                <a:ea typeface="宋体" panose="02010600030101010101" pitchFamily="2" charset="-122"/>
              </a:rPr>
              <a:t>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…:			C000 0040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入口处的代码安排：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直接处理中断事件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跳转到具体处理代码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处理操作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读出异常的原因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跳转到相应的处理代码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确定所需的处理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如果问题可以解决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解决问题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返回到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指出的被中断指令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否则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终止程序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报告</a:t>
            </a:r>
            <a:r>
              <a:rPr lang="en-US" altLang="zh-CN" dirty="0" smtClean="0">
                <a:ea typeface="宋体" panose="02010600030101010101" pitchFamily="2" charset="-122"/>
              </a:rPr>
              <a:t>EPC, cause, 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E7C98A8-A3C3-443F-84C4-CB562E61630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zh-CN" sz="140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等效于某种形式的控制冒险（分支冒险）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考察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阶段的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指令发出的异常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阻止</a:t>
            </a:r>
            <a:r>
              <a:rPr lang="en-US" altLang="zh-CN" dirty="0" smtClean="0">
                <a:ea typeface="宋体" panose="02010600030101010101" pitchFamily="2" charset="-122"/>
              </a:rPr>
              <a:t>$1</a:t>
            </a:r>
            <a:r>
              <a:rPr lang="zh-CN" altLang="en-US" dirty="0" smtClean="0">
                <a:ea typeface="宋体" panose="02010600030101010101" pitchFamily="2" charset="-122"/>
              </a:rPr>
              <a:t>的更新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继续完成前面的指令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及后续指令撤销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保存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和设置</a:t>
            </a:r>
            <a:r>
              <a:rPr lang="en-US" altLang="zh-CN" dirty="0" smtClean="0">
                <a:ea typeface="宋体" panose="02010600030101010101" pitchFamily="2" charset="-122"/>
              </a:rPr>
              <a:t>Cause</a:t>
            </a:r>
            <a:r>
              <a:rPr lang="zh-CN" altLang="en-US" dirty="0" smtClean="0">
                <a:ea typeface="宋体" panose="02010600030101010101" pitchFamily="2" charset="-122"/>
              </a:rPr>
              <a:t>寄存器的值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将控制权转交给处理程序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类似于分支指令中的错误预测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使用类似的硬件技术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指令撤销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</a:t>
            </a:r>
            <a:r>
              <a:rPr lang="zh-CN" altLang="en-US" dirty="0" smtClean="0"/>
              <a:t>级已经有</a:t>
            </a:r>
            <a:r>
              <a:rPr lang="en-US" altLang="zh-CN" dirty="0" smtClean="0"/>
              <a:t>IF-flush</a:t>
            </a:r>
          </a:p>
          <a:p>
            <a:pPr lvl="1"/>
            <a:r>
              <a:rPr lang="en-US" altLang="zh-CN" dirty="0" smtClean="0"/>
              <a:t>ID</a:t>
            </a:r>
            <a:r>
              <a:rPr lang="zh-CN" altLang="en-US" dirty="0" smtClean="0"/>
              <a:t>级已有（阻塞用的）全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的控制信号，新增</a:t>
            </a:r>
            <a:r>
              <a:rPr lang="en-US" altLang="zh-CN" dirty="0" smtClean="0"/>
              <a:t>ID-Flush</a:t>
            </a:r>
          </a:p>
          <a:p>
            <a:pPr lvl="1"/>
            <a:r>
              <a:rPr lang="en-US" altLang="zh-CN" dirty="0" smtClean="0"/>
              <a:t>EX</a:t>
            </a:r>
            <a:r>
              <a:rPr lang="zh-CN" altLang="en-US" dirty="0" smtClean="0"/>
              <a:t>新增</a:t>
            </a:r>
            <a:r>
              <a:rPr lang="en-US" altLang="zh-CN" dirty="0" smtClean="0"/>
              <a:t>EX-Flush</a:t>
            </a:r>
          </a:p>
          <a:p>
            <a:pPr lvl="1"/>
            <a:r>
              <a:rPr lang="zh-CN" altLang="en-US" dirty="0" smtClean="0"/>
              <a:t>此例子异常不会在</a:t>
            </a:r>
            <a:r>
              <a:rPr lang="en-US" altLang="zh-CN" dirty="0" smtClean="0"/>
              <a:t>MEM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WB</a:t>
            </a:r>
            <a:r>
              <a:rPr lang="zh-CN" altLang="en-US" dirty="0" smtClean="0"/>
              <a:t>产生，无须后续的撤销动作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134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767121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5868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带有异常处理的</a:t>
            </a:r>
            <a:r>
              <a:rPr lang="zh-CN" altLang="en-US" dirty="0">
                <a:ea typeface="宋体" panose="02010600030101010101" pitchFamily="2" charset="-122"/>
              </a:rPr>
              <a:t>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7504" y="4077072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765085" y="134076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3995936" y="1554415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012160" y="1221287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 flipV="1">
            <a:off x="5364088" y="2857496"/>
            <a:ext cx="779548" cy="35719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734ED5F-8CA5-4FEA-95A9-954556FF30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zh-CN" sz="140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</a:t>
            </a:r>
            <a:r>
              <a:rPr lang="zh-CN" altLang="en-US" dirty="0">
                <a:ea typeface="宋体" panose="02010600030101010101" pitchFamily="2" charset="-122"/>
              </a:rPr>
              <a:t>属性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可恢复的异常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流水线将撤销该指令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执行处理程序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然后返回到该指令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重新取指，从头执行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该指令的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保存在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用于识别引起异常的指令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实际保存的是</a:t>
            </a:r>
            <a:r>
              <a:rPr lang="en-US" altLang="zh-CN" dirty="0" smtClean="0">
                <a:ea typeface="宋体" panose="02010600030101010101" pitchFamily="2" charset="-122"/>
              </a:rPr>
              <a:t> PC + 4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返回执行时需要做</a:t>
            </a:r>
            <a:r>
              <a:rPr lang="en-US" altLang="zh-CN" dirty="0" smtClean="0">
                <a:ea typeface="宋体" panose="02010600030101010101" pitchFamily="2" charset="-122"/>
              </a:rPr>
              <a:t>-4</a:t>
            </a:r>
            <a:r>
              <a:rPr lang="zh-CN" altLang="en-US" dirty="0" smtClean="0">
                <a:ea typeface="宋体" panose="02010600030101010101" pitchFamily="2" charset="-122"/>
              </a:rPr>
              <a:t>的调整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Exception on </a:t>
            </a:r>
            <a:r>
              <a:rPr lang="en-US" altLang="zh-CN" sz="28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 smtClean="0">
                <a:ea typeface="宋体" panose="02010600030101010101" pitchFamily="2" charset="-122"/>
              </a:rPr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异常例子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add</a:t>
            </a:r>
            <a:r>
              <a:rPr lang="zh-CN" altLang="en-US" sz="3200" dirty="0" smtClean="0">
                <a:ea typeface="宋体" panose="02010600030101010101" pitchFamily="2" charset="-122"/>
              </a:rPr>
              <a:t>在</a:t>
            </a:r>
            <a:r>
              <a:rPr lang="en-US" altLang="zh-CN" sz="3200" dirty="0" smtClean="0">
                <a:ea typeface="宋体" panose="02010600030101010101" pitchFamily="2" charset="-122"/>
              </a:rPr>
              <a:t>EX</a:t>
            </a:r>
            <a:r>
              <a:rPr lang="zh-CN" altLang="en-US" sz="3200" dirty="0" smtClean="0">
                <a:ea typeface="宋体" panose="02010600030101010101" pitchFamily="2" charset="-122"/>
              </a:rPr>
              <a:t>引发异常）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 smtClean="0">
                <a:ea typeface="宋体" panose="02010600030101010101" pitchFamily="2" charset="-122"/>
              </a:rPr>
              <a:t>（乙撤销指令并转到处理程序入口）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下一</a:t>
            </a:r>
            <a:r>
              <a:rPr lang="zh-CN" altLang="en-US" dirty="0"/>
              <a:t>时钟</a:t>
            </a:r>
            <a:r>
              <a:rPr lang="zh-CN" altLang="en-US" dirty="0" smtClean="0"/>
              <a:t>周期将读入处理程序入口处的</a:t>
            </a:r>
            <a:r>
              <a:rPr lang="zh-CN" altLang="en-US" dirty="0"/>
              <a:t>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0010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寄存器写操作的控制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 smtClean="0">
                <a:ea typeface="宋体" panose="02010600030101010101" pitchFamily="2" charset="-122"/>
              </a:rPr>
              <a:t>（例如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</a:t>
            </a:r>
            <a:r>
              <a:rPr lang="zh-CN" altLang="en-US" dirty="0" smtClean="0">
                <a:ea typeface="宋体" panose="02010600030101010101" pitchFamily="2" charset="-122"/>
              </a:rPr>
              <a:t>的时钟沿更新数据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同时多个异常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流水线中有多条指令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可能在一个时钟周期内引起多个异常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简单处理方法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从最早的指令开始处理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将后续指令全部撤销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称为“精确”异常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复杂的流水中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一个时钟周期发射多条指令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指令乱序执行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维护“精确异常”非常困难，</a:t>
            </a: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级主流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都要设法实现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“非精确”异常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直接终止流水线并保存状态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包括异常原因</a:t>
            </a:r>
            <a:r>
              <a:rPr lang="en-US" altLang="zh-CN" sz="2400" dirty="0" smtClean="0">
                <a:ea typeface="宋体" panose="02010600030101010101" pitchFamily="2" charset="-122"/>
              </a:rPr>
              <a:t>cause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有处理程序负责：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找出发生异常的指令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那些指令需要完成或者撤销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可能需要“手动”完成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简化硬件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但需要更复杂、难设计的软件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对于复杂的多发射、乱序流水线是不可行的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ea typeface="宋体" panose="02010600030101010101" pitchFamily="2" charset="-122"/>
              </a:rPr>
              <a:t>指令级并行</a:t>
            </a:r>
            <a:r>
              <a:rPr lang="en-US" altLang="zh-CN" sz="3600" dirty="0" smtClean="0">
                <a:ea typeface="宋体" panose="02010600030101010101" pitchFamily="2" charset="-122"/>
              </a:rPr>
              <a:t>(ILP)</a:t>
            </a:r>
            <a:endParaRPr lang="en-AU" altLang="zh-CN" sz="3600" dirty="0" smtClean="0">
              <a:ea typeface="宋体" panose="02010600030101010101" pitchFamily="2" charset="-122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流水线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多条指令并行执行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提高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方法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）更深的流水线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每级完成更少的工作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更短的时钟周期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）多发射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重复设制多个流水线的级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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多条流水线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每个时钟周期启动多条指令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CPI &lt; 1,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因此使用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IPC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Instructions Per Cycle )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, 4GHz 4-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发射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16Billion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IPS,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CPI = 0.25,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IPC = 4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由于数据依赖关系，制约了多发射的应用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5B72320-9726-415F-AD7F-D4B16D2A09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AU" altLang="zh-CN" sz="140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编译器对指令进行划分成可同时发射的指令组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将它们组合成</a:t>
            </a:r>
            <a:r>
              <a:rPr lang="zh-CN" altLang="en-US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发射槽</a:t>
            </a:r>
            <a:r>
              <a:rPr lang="en-US" altLang="zh-CN" sz="2400" dirty="0" smtClean="0">
                <a:ea typeface="宋体" panose="02010600030101010101" pitchFamily="2" charset="-122"/>
              </a:rPr>
              <a:t> “issue slots”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编译器需要检测和避免冒险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检查指令流，选择可在同一周期发射的指令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编译器可以通过重新排列指令起到协助作用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 </a:t>
            </a:r>
            <a:r>
              <a:rPr lang="zh-CN" altLang="en-US" sz="2400" dirty="0" smtClean="0">
                <a:ea typeface="宋体" panose="02010600030101010101" pitchFamily="2" charset="-122"/>
              </a:rPr>
              <a:t>在运行时解决冒险问题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共性问题：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）那些指令可以一起发射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）数据冒险和控制冒险的处理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“</a:t>
            </a:r>
            <a:r>
              <a:rPr lang="zh-CN" altLang="en-US" sz="2800" dirty="0" smtClean="0">
                <a:ea typeface="宋体" panose="02010600030101010101" pitchFamily="2" charset="-122"/>
              </a:rPr>
              <a:t>推测</a:t>
            </a:r>
            <a:r>
              <a:rPr lang="en-US" altLang="zh-CN" sz="2800" dirty="0" smtClean="0">
                <a:ea typeface="宋体" panose="02010600030101010101" pitchFamily="2" charset="-122"/>
              </a:rPr>
              <a:t>” </a:t>
            </a:r>
            <a:r>
              <a:rPr lang="zh-CN" altLang="en-US" sz="2800" dirty="0" smtClean="0">
                <a:ea typeface="宋体" panose="02010600030101010101" pitchFamily="2" charset="-122"/>
              </a:rPr>
              <a:t>一条指令的操作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尽快启动操作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并随后检查推测是否正确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继续完成操作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如果不正确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“回退”撤销已进行的操作，并执行正确的操作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Common to static and dynamic multiple issue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例子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推测分支结果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如果错误，需要“回退”撤销操作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ea typeface="宋体" panose="02010600030101010101" pitchFamily="2" charset="-122"/>
              </a:rPr>
              <a:t>的推测执行（紧跟在</a:t>
            </a:r>
            <a:r>
              <a:rPr lang="en-US" altLang="zh-CN" sz="2400" dirty="0" smtClean="0"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ea typeface="宋体" panose="02010600030101010101" pitchFamily="2" charset="-122"/>
              </a:rPr>
              <a:t>之后）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如果该地址单元被修改更新，则需要撤销重做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软件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硬件</a:t>
            </a:r>
            <a:r>
              <a:rPr lang="en-US" altLang="zh-CN" sz="4000" dirty="0" smtClean="0">
                <a:ea typeface="宋体" panose="02010600030101010101" pitchFamily="2" charset="-122"/>
              </a:rPr>
              <a:t> </a:t>
            </a:r>
            <a:r>
              <a:rPr lang="zh-CN" altLang="en-US" sz="4000" dirty="0" smtClean="0">
                <a:ea typeface="宋体" panose="02010600030101010101" pitchFamily="2" charset="-122"/>
              </a:rPr>
              <a:t>推测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编译器对执行进行重新排序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移到分支指令之前，或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提前到</a:t>
            </a:r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可以包含一些“检修”指令以便从错误的猜测中恢复过来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硬件可以也可以超前执行指令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缓存这些指令的结果，直到确定它们需要执行才让结果生效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错误的推测结果将被丢弃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推测与异常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推测中发生的异常怎么办？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指令，提前到控制键检查之前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静态推测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给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增加延迟异常的功能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动态推测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可以缓存异常，直到指令完成</a:t>
            </a:r>
            <a:r>
              <a:rPr lang="en-US" altLang="zh-CN" dirty="0" smtClean="0">
                <a:ea typeface="宋体" panose="02010600030101010101" pitchFamily="2" charset="-122"/>
              </a:rPr>
              <a:t> (</a:t>
            </a:r>
            <a:r>
              <a:rPr lang="zh-CN" altLang="en-US" dirty="0" smtClean="0">
                <a:ea typeface="宋体" panose="02010600030101010101" pitchFamily="2" charset="-122"/>
              </a:rPr>
              <a:t>也可能不需要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静态多发射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 smtClean="0">
                <a:ea typeface="宋体" panose="02010600030101010101" pitchFamily="2" charset="-122"/>
              </a:rPr>
              <a:t> “issue packets”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即一组可以在</a:t>
            </a:r>
            <a:r>
              <a:rPr lang="zh-CN" altLang="en-US" dirty="0">
                <a:ea typeface="宋体" panose="02010600030101010101" pitchFamily="2" charset="-122"/>
              </a:rPr>
              <a:t>同</a:t>
            </a:r>
            <a:r>
              <a:rPr lang="zh-CN" altLang="en-US" dirty="0" smtClean="0">
                <a:ea typeface="宋体" panose="02010600030101010101" pitchFamily="2" charset="-122"/>
              </a:rPr>
              <a:t>一个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r>
              <a:rPr lang="zh-CN" altLang="en-US" dirty="0" smtClean="0">
                <a:ea typeface="宋体" panose="02010600030101010101" pitchFamily="2" charset="-122"/>
              </a:rPr>
              <a:t>周期发射的指令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指出了多个可同时执行的操作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引出了“超常指令字”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的概念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静态多发射的调度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将执行重新排列成发射包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发射包内部存在数据依赖关系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发射包之间可以存在数据依赖关系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不同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之间存在差异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ea typeface="宋体" panose="02010600030101010101" pitchFamily="2" charset="-122"/>
              </a:rPr>
              <a:t>编译器必须知道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必要时填充</a:t>
            </a:r>
            <a:r>
              <a:rPr lang="en-US" altLang="zh-CN" dirty="0" err="1" smtClean="0">
                <a:ea typeface="宋体" panose="02010600030101010101" pitchFamily="2" charset="-122"/>
              </a:rPr>
              <a:t>nop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静态双发射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双发射包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ALU/branch </a:t>
            </a:r>
            <a:r>
              <a:rPr lang="zh-CN" altLang="en-US" sz="2400" dirty="0" smtClean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64-bit </a:t>
            </a:r>
            <a:r>
              <a:rPr lang="zh-CN" altLang="en-US" sz="2400" dirty="0" smtClean="0">
                <a:ea typeface="宋体" panose="02010600030101010101" pitchFamily="2" charset="-122"/>
              </a:rPr>
              <a:t>对其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ALU/branch</a:t>
            </a:r>
            <a:r>
              <a:rPr lang="zh-CN" altLang="en-US" sz="2000" dirty="0" smtClean="0">
                <a:ea typeface="宋体" panose="02010600030101010101" pitchFamily="2" charset="-122"/>
              </a:rPr>
              <a:t>在前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后接</a:t>
            </a:r>
            <a:r>
              <a:rPr lang="en-US" altLang="zh-CN" sz="2000" dirty="0" smtClean="0">
                <a:ea typeface="宋体" panose="02010600030101010101" pitchFamily="2" charset="-122"/>
              </a:rPr>
              <a:t>load/store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nop</a:t>
            </a:r>
            <a:r>
              <a:rPr lang="zh-CN" altLang="en-US" sz="2000" dirty="0" smtClean="0">
                <a:ea typeface="宋体" panose="02010600030101010101" pitchFamily="2" charset="-122"/>
              </a:rPr>
              <a:t>填充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6304"/>
              </p:ext>
            </p:extLst>
          </p:nvPr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/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238108"/>
            <a:ext cx="8259762" cy="7620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时钟方法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4" y="1071546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在两个时钟沿之间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组合电路完成变换的时间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不大于</a:t>
            </a:r>
            <a:r>
              <a:rPr lang="zh-CN" altLang="en-US" dirty="0" smtClean="0">
                <a:ea typeface="宋体" panose="02010600030101010101" pitchFamily="2" charset="-122"/>
              </a:rPr>
              <a:t>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3930652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786190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226399"/>
            <a:ext cx="406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组合逻辑、状态单元和时钟周期关系</a:t>
            </a:r>
            <a:endParaRPr lang="zh-CN" altLang="en-US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4814094" y="5239337"/>
            <a:ext cx="406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214939"/>
            <a:ext cx="277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同时读写</a:t>
            </a: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双发射</a:t>
            </a:r>
            <a:r>
              <a:rPr lang="en-US" altLang="zh-CN" sz="4000" dirty="0" smtClean="0">
                <a:ea typeface="宋体" panose="02010600030101010101" pitchFamily="2" charset="-122"/>
              </a:rPr>
              <a:t>MIPS</a:t>
            </a:r>
            <a:r>
              <a:rPr lang="zh-CN" altLang="en-US" sz="4000" dirty="0" smtClean="0">
                <a:ea typeface="宋体" panose="02010600030101010101" pitchFamily="2" charset="-122"/>
              </a:rPr>
              <a:t>中的冒险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EX</a:t>
            </a:r>
            <a:r>
              <a:rPr lang="zh-CN" altLang="en-US" sz="2800" dirty="0" smtClean="0">
                <a:ea typeface="宋体" panose="02010600030101010101" pitchFamily="2" charset="-122"/>
              </a:rPr>
              <a:t>数据冒险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现在不能在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</a:t>
            </a:r>
            <a:r>
              <a:rPr lang="zh-CN" altLang="en-US" sz="2400" dirty="0" smtClean="0">
                <a:ea typeface="宋体" panose="02010600030101010101" pitchFamily="2" charset="-122"/>
              </a:rPr>
              <a:t>指令中使用同一个包中的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的结果（同时执行，因果关系反转）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分成两个包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相当于一个阻塞周期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取数</a:t>
            </a:r>
            <a:r>
              <a:rPr lang="en-US" altLang="zh-CN" sz="2800" dirty="0" smtClean="0">
                <a:ea typeface="宋体" panose="02010600030101010101" pitchFamily="2" charset="-122"/>
              </a:rPr>
              <a:t>-</a:t>
            </a:r>
            <a:r>
              <a:rPr lang="zh-CN" altLang="en-US" sz="2800" dirty="0" smtClean="0">
                <a:ea typeface="宋体" panose="02010600030101010101" pitchFamily="2" charset="-122"/>
              </a:rPr>
              <a:t>使用 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仍然是</a:t>
            </a:r>
            <a:r>
              <a:rPr lang="zh-CN" altLang="en-US" sz="2400" dirty="0">
                <a:ea typeface="宋体" panose="02010600030101010101" pitchFamily="2" charset="-122"/>
              </a:rPr>
              <a:t>一</a:t>
            </a:r>
            <a:r>
              <a:rPr lang="zh-CN" altLang="en-US" sz="2400" dirty="0" smtClean="0">
                <a:ea typeface="宋体" panose="02010600030101010101" pitchFamily="2" charset="-122"/>
              </a:rPr>
              <a:t>个整齐的使用延迟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use latency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需要更加主动的调度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调度的例子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参考：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01E3B4C-CF02-408C-AF90-07A8C1FCB5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AU" altLang="zh-CN" sz="140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通过将循环体复制多份以提供更多的可并行性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减少了循环控制的开销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在不同的迭代中使用不同的寄存器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称为寄存器重命名</a:t>
            </a:r>
            <a:r>
              <a:rPr lang="en-US" altLang="zh-CN" dirty="0" smtClean="0">
                <a:ea typeface="宋体" panose="02010600030101010101" pitchFamily="2" charset="-122"/>
              </a:rPr>
              <a:t> “register renaming”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避免循环引起的反相关</a:t>
            </a:r>
            <a:r>
              <a:rPr lang="en-US" altLang="zh-CN" dirty="0" smtClean="0">
                <a:ea typeface="宋体" panose="02010600030101010101" pitchFamily="2" charset="-122"/>
              </a:rPr>
              <a:t> “anti-dependencies”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指令后接</a:t>
            </a:r>
            <a:r>
              <a:rPr lang="en-US" altLang="zh-CN" dirty="0" smtClean="0">
                <a:ea typeface="宋体" panose="02010600030101010101" pitchFamily="2" charset="-122"/>
              </a:rPr>
              <a:t> load</a:t>
            </a:r>
            <a:r>
              <a:rPr lang="zh-CN" altLang="en-US" dirty="0" smtClean="0">
                <a:ea typeface="宋体" panose="02010600030101010101" pitchFamily="2" charset="-122"/>
              </a:rPr>
              <a:t>（享用相同寄存器）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也叫做名字相关</a:t>
            </a:r>
            <a:r>
              <a:rPr lang="en-US" altLang="zh-CN" dirty="0" smtClean="0">
                <a:ea typeface="宋体" panose="02010600030101010101" pitchFamily="2" charset="-122"/>
              </a:rPr>
              <a:t> “name dependence”</a:t>
            </a:r>
            <a:r>
              <a:rPr lang="en-US" altLang="zh-CN" dirty="0" smtClean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zh-CN" altLang="en-US" dirty="0" smtClean="0">
                <a:ea typeface="宋体" panose="02010600030101010101" pitchFamily="2" charset="-122"/>
              </a:rPr>
              <a:t>因为重用寄存器名而引起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14</a:t>
            </a:r>
            <a:r>
              <a:rPr lang="zh-CN" altLang="en-US" sz="2800" dirty="0" smtClean="0">
                <a:ea typeface="宋体" panose="02010600030101010101" pitchFamily="2" charset="-122"/>
              </a:rPr>
              <a:t>条指令</a:t>
            </a:r>
            <a:r>
              <a:rPr lang="en-US" altLang="zh-CN" sz="2800" dirty="0" smtClean="0">
                <a:ea typeface="宋体" panose="02010600030101010101" pitchFamily="2" charset="-122"/>
              </a:rPr>
              <a:t>8</a:t>
            </a:r>
            <a:r>
              <a:rPr lang="zh-CN" altLang="en-US" sz="2800" dirty="0" smtClean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 smtClean="0">
                <a:ea typeface="宋体" panose="02010600030101010101" pitchFamily="2" charset="-122"/>
              </a:rPr>
              <a:t>CPI=0.54</a:t>
            </a: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IPC = 14/8 = 1.75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 smtClean="0">
                <a:ea typeface="宋体" panose="02010600030101010101" pitchFamily="2" charset="-122"/>
              </a:rPr>
              <a:t>2,</a:t>
            </a:r>
            <a:r>
              <a:rPr lang="zh-CN" altLang="en-US" sz="2400" dirty="0" smtClean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通常称超标量</a:t>
            </a:r>
            <a:r>
              <a:rPr lang="en-US" altLang="zh-CN" dirty="0" smtClean="0">
                <a:ea typeface="宋体" panose="02010600030101010101" pitchFamily="2" charset="-122"/>
              </a:rPr>
              <a:t>“Superscalar” </a:t>
            </a:r>
            <a:r>
              <a:rPr lang="zh-CN" altLang="en-US" dirty="0" smtClean="0">
                <a:ea typeface="宋体" panose="02010600030101010101" pitchFamily="2" charset="-122"/>
              </a:rPr>
              <a:t>处理器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确定每周期发射</a:t>
            </a:r>
            <a:r>
              <a:rPr lang="en-US" altLang="zh-CN" dirty="0" smtClean="0">
                <a:ea typeface="宋体" panose="02010600030101010101" pitchFamily="2" charset="-122"/>
              </a:rPr>
              <a:t>0, 1, 2, … 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需要避免结构和数据冒险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无需编译器的指令调度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代码的语义有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保持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动态流水线调度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允许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例：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时，可以提前发射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AU" altLang="zh-CN" sz="1400"/>
          </a:p>
        </p:txBody>
      </p:sp>
      <p:sp>
        <p:nvSpPr>
          <p:cNvPr id="253955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动态调度的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寄存器重命名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当指令发射到保留站时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预测分支，不阻塞指令发射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取数推测执行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避免取数和</a:t>
            </a:r>
            <a:r>
              <a:rPr lang="en-US" altLang="zh-CN" dirty="0" smtClean="0">
                <a:ea typeface="宋体" panose="02010600030101010101" pitchFamily="2" charset="-122"/>
              </a:rPr>
              <a:t>cache miss</a:t>
            </a:r>
            <a:r>
              <a:rPr lang="zh-CN" altLang="en-US" dirty="0" smtClean="0">
                <a:ea typeface="宋体" panose="02010600030101010101" pitchFamily="2" charset="-122"/>
              </a:rPr>
              <a:t>的延迟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推测有效抵制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推测取入的数值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Load before completing outstanding stores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Bypass stored values to load unit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4.3 </a:t>
            </a:r>
            <a:r>
              <a:rPr lang="zh-CN" altLang="en-US" dirty="0" smtClean="0">
                <a:ea typeface="宋体" panose="02010600030101010101" pitchFamily="2" charset="-122"/>
              </a:rPr>
              <a:t>数据通路的建立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数据通路（</a:t>
            </a:r>
            <a:r>
              <a:rPr lang="en-US" altLang="zh-CN" dirty="0" err="1" smtClean="0">
                <a:ea typeface="宋体" panose="02010600030101010101" pitchFamily="2" charset="-122"/>
              </a:rPr>
              <a:t>Datapath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中处理数据和地址的单元部件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Registers, ALUs, mux’s, memories, …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本章将逐步建立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的数据通路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逐步细化概要视图设计（</a:t>
            </a:r>
            <a:r>
              <a:rPr lang="en-US" altLang="zh-CN" dirty="0" smtClean="0">
                <a:ea typeface="宋体" panose="02010600030101010101" pitchFamily="2" charset="-122"/>
              </a:rPr>
              <a:t>Refining the overview design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为何需要动态调度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并非所有阻塞可预测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cache misses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不是所有分支都可静态调度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 outcome is dynamically determined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不同的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多发射有效吗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有效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例如指针的别名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一些并行性很难利用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限制了指令发射宽度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能耗效率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52923"/>
              </p:ext>
            </p:extLst>
          </p:nvPr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推测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功耗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Cortex A8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/>
                <a:gridCol w="2351925"/>
                <a:gridCol w="2351925"/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Processor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Core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Personal</a:t>
                      </a:r>
                      <a:r>
                        <a:rPr lang="en-US" sz="1600" baseline="0" dirty="0" smtClean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Server, cloud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Thermal design</a:t>
                      </a:r>
                      <a:r>
                        <a:rPr lang="en-US" sz="1600" baseline="0" dirty="0" smtClean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Clock rate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2.66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Floating point?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issue?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</a:t>
                      </a:r>
                      <a:r>
                        <a:rPr lang="en-US" sz="1600" baseline="0" dirty="0" smtClean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 schedule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Static in-order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r>
                        <a:rPr lang="en-US" sz="1600" baseline="0" dirty="0" smtClean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Branch</a:t>
                      </a:r>
                      <a:r>
                        <a:rPr lang="en-US" sz="1600" baseline="0" dirty="0" smtClean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st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I, 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I, 32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nd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128-1024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256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 level caches</a:t>
                      </a:r>
                      <a:r>
                        <a:rPr lang="en-US" sz="1600" baseline="0" dirty="0" smtClean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2- 8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</a:tbl>
          </a:graphicData>
        </a:graphic>
      </p:graphicFrame>
      <p:sp>
        <p:nvSpPr>
          <p:cNvPr id="26630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15914BC-EBE0-401C-A6A0-712EB6E4A6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en-AU" altLang="zh-CN" sz="1400"/>
          </a:p>
        </p:txBody>
      </p:sp>
      <p:sp>
        <p:nvSpPr>
          <p:cNvPr id="26630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§4.11 Real Stuff: The ARM Cortex-A8 and Intel Core i7 Pipelines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7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3CFAB38-A0EA-4F60-A652-1535708375D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164</a:t>
            </a:fld>
            <a:endParaRPr lang="en-AU" altLang="zh-CN" sz="1400"/>
          </a:p>
        </p:txBody>
      </p:sp>
      <p:pic>
        <p:nvPicPr>
          <p:cNvPr id="267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82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BF3643-F207-489D-9FC4-46EC3A3FA42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165</a:t>
            </a:fld>
            <a:endParaRPr lang="en-AU" altLang="zh-CN" sz="1400"/>
          </a:p>
        </p:txBody>
      </p:sp>
      <p:pic>
        <p:nvPicPr>
          <p:cNvPr id="268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166</a:t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167</a:t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4.12 </a:t>
            </a:r>
            <a:r>
              <a:rPr lang="zh-CN" altLang="en-US" dirty="0" smtClean="0">
                <a:ea typeface="宋体" panose="02010600030101010101" pitchFamily="2" charset="-122"/>
              </a:rPr>
              <a:t>矩阵乘法的</a:t>
            </a:r>
            <a:r>
              <a:rPr lang="en-US" altLang="zh-CN" dirty="0" smtClean="0">
                <a:ea typeface="宋体" panose="02010600030101010101" pitchFamily="2" charset="-122"/>
              </a:rPr>
              <a:t>ILP</a:t>
            </a:r>
            <a:r>
              <a:rPr lang="zh-CN" altLang="en-US" dirty="0" smtClean="0">
                <a:ea typeface="宋体" panose="02010600030101010101" pitchFamily="2" charset="-122"/>
              </a:rPr>
              <a:t>代码优化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nn-NO" sz="1100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nn-NO" sz="1100" dirty="0">
                <a:latin typeface="Courier New" pitchFamily="49" charset="0"/>
                <a:cs typeface="Courier New" pitchFamily="49" charset="0"/>
              </a:rPr>
              <a:t>( int i = 0; i &lt; n; i+=UNROLL*4 )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c[4];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13  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_mm256_add_pd(c[x],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             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168</a:t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050" dirty="0" smtClean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数据通路上的部件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 smtClean="0"/>
              <a:t>数据通路部件（</a:t>
            </a:r>
            <a:r>
              <a:rPr lang="en-US" altLang="zh-CN" dirty="0" err="1" smtClean="0"/>
              <a:t>datapath</a:t>
            </a:r>
            <a:r>
              <a:rPr lang="en-US" altLang="zh-CN" dirty="0" smtClean="0"/>
              <a:t> element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个用来</a:t>
            </a:r>
            <a:r>
              <a:rPr lang="zh-CN" altLang="en-US" dirty="0" smtClean="0">
                <a:solidFill>
                  <a:srgbClr val="FF0000"/>
                </a:solidFill>
              </a:rPr>
              <a:t>操作</a:t>
            </a:r>
            <a:r>
              <a:rPr lang="zh-CN" altLang="en-US" dirty="0" smtClean="0"/>
              <a:t>或</a:t>
            </a:r>
            <a:r>
              <a:rPr lang="zh-CN" altLang="en-US" dirty="0" smtClean="0">
                <a:solidFill>
                  <a:srgbClr val="008000"/>
                </a:solidFill>
              </a:rPr>
              <a:t>保存</a:t>
            </a:r>
            <a:r>
              <a:rPr lang="zh-CN" altLang="en-US" dirty="0" smtClean="0"/>
              <a:t>处理器中数据的单元</a:t>
            </a:r>
            <a:endParaRPr lang="en-US" altLang="zh-CN" dirty="0" smtClean="0"/>
          </a:p>
          <a:p>
            <a:r>
              <a:rPr lang="zh-CN" altLang="en-US" dirty="0" smtClean="0"/>
              <a:t>程序计数器</a:t>
            </a:r>
            <a:r>
              <a:rPr lang="en-US" altLang="zh-CN" dirty="0" smtClean="0"/>
              <a:t>PC</a:t>
            </a:r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下</a:t>
            </a:r>
            <a:r>
              <a:rPr lang="zh-CN" altLang="en-US" dirty="0" smtClean="0"/>
              <a:t>一条指令地址的寄存器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786454"/>
            <a:ext cx="7684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latin typeface="+mn-ea"/>
              </a:rPr>
              <a:t>指令存储器                                   程序计数器</a:t>
            </a:r>
            <a:r>
              <a:rPr lang="en-US" altLang="zh-CN" sz="1800" dirty="0" smtClean="0">
                <a:latin typeface="+mn-ea"/>
              </a:rPr>
              <a:t>		</a:t>
            </a:r>
            <a:r>
              <a:rPr lang="zh-CN" altLang="en-US" sz="1800" dirty="0" smtClean="0">
                <a:latin typeface="+mn-ea"/>
              </a:rPr>
              <a:t>加法器</a:t>
            </a:r>
            <a:endParaRPr lang="zh-CN" altLang="en-US" sz="18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2976" y="41620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指令地址</a:t>
            </a:r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 bwMode="auto">
          <a:xfrm>
            <a:off x="3617842" y="2035534"/>
            <a:ext cx="3690461" cy="1825514"/>
          </a:xfrm>
          <a:custGeom>
            <a:avLst/>
            <a:gdLst>
              <a:gd name="connsiteX0" fmla="*/ 0 w 3530380"/>
              <a:gd name="connsiteY0" fmla="*/ 0 h 1566407"/>
              <a:gd name="connsiteX1" fmla="*/ 2743200 w 3530380"/>
              <a:gd name="connsiteY1" fmla="*/ 516835 h 1566407"/>
              <a:gd name="connsiteX2" fmla="*/ 3530380 w 3530380"/>
              <a:gd name="connsiteY2" fmla="*/ 1566407 h 1566407"/>
              <a:gd name="connsiteX3" fmla="*/ 3530380 w 3530380"/>
              <a:gd name="connsiteY3" fmla="*/ 1566407 h 1566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0380" h="1566407">
                <a:moveTo>
                  <a:pt x="0" y="0"/>
                </a:moveTo>
                <a:cubicBezTo>
                  <a:pt x="1077401" y="127883"/>
                  <a:pt x="2154803" y="255767"/>
                  <a:pt x="2743200" y="516835"/>
                </a:cubicBezTo>
                <a:cubicBezTo>
                  <a:pt x="3331597" y="777903"/>
                  <a:pt x="3530380" y="1566407"/>
                  <a:pt x="3530380" y="1566407"/>
                </a:cubicBezTo>
                <a:lnTo>
                  <a:pt x="3530380" y="1566407"/>
                </a:ln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705048" y="2063479"/>
            <a:ext cx="3704582" cy="1474480"/>
          </a:xfrm>
          <a:custGeom>
            <a:avLst/>
            <a:gdLst>
              <a:gd name="connsiteX0" fmla="*/ 3704582 w 3704582"/>
              <a:gd name="connsiteY0" fmla="*/ 30241 h 1474480"/>
              <a:gd name="connsiteX1" fmla="*/ 2106518 w 3704582"/>
              <a:gd name="connsiteY1" fmla="*/ 81515 h 1474480"/>
              <a:gd name="connsiteX2" fmla="*/ 64073 w 3704582"/>
              <a:gd name="connsiteY2" fmla="*/ 107153 h 1474480"/>
              <a:gd name="connsiteX3" fmla="*/ 474272 w 3704582"/>
              <a:gd name="connsiteY3" fmla="*/ 1474480 h 1474480"/>
              <a:gd name="connsiteX4" fmla="*/ 474272 w 3704582"/>
              <a:gd name="connsiteY4" fmla="*/ 1474480 h 1474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4582" h="1474480">
                <a:moveTo>
                  <a:pt x="3704582" y="30241"/>
                </a:moveTo>
                <a:lnTo>
                  <a:pt x="2106518" y="81515"/>
                </a:lnTo>
                <a:cubicBezTo>
                  <a:pt x="1499767" y="94334"/>
                  <a:pt x="336114" y="-125008"/>
                  <a:pt x="64073" y="107153"/>
                </a:cubicBezTo>
                <a:cubicBezTo>
                  <a:pt x="-207968" y="339314"/>
                  <a:pt x="474272" y="1474480"/>
                  <a:pt x="474272" y="1474480"/>
                </a:cubicBezTo>
                <a:lnTo>
                  <a:pt x="474272" y="1474480"/>
                </a:lnTo>
              </a:path>
            </a:pathLst>
          </a:custGeom>
          <a:noFill/>
          <a:ln w="190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3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性能对比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宋体" panose="02010600030101010101" pitchFamily="2" charset="-122"/>
              </a:rPr>
              <a:t>4.13</a:t>
            </a:r>
            <a:r>
              <a:rPr lang="zh-CN" altLang="en-US" sz="4000" dirty="0" smtClean="0">
                <a:ea typeface="宋体" panose="02010600030101010101" pitchFamily="2" charset="-122"/>
              </a:rPr>
              <a:t> 常见错误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 smtClean="0">
                <a:ea typeface="宋体" panose="02010600030101010101" pitchFamily="2" charset="-122"/>
              </a:rPr>
              <a:t>(!)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其难点在实现细节上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检测数据冒险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 smtClean="0">
                <a:ea typeface="宋体" panose="02010600030101010101" pitchFamily="2" charset="-122"/>
              </a:rPr>
              <a:t>/</a:t>
            </a:r>
            <a:r>
              <a:rPr lang="zh-CN" altLang="en-US" sz="2800" dirty="0" smtClean="0">
                <a:ea typeface="宋体" panose="02010600030101010101" pitchFamily="2" charset="-122"/>
              </a:rPr>
              <a:t>工艺技术无关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早期</a:t>
            </a:r>
            <a:r>
              <a:rPr lang="en-US" altLang="zh-CN" sz="2400" dirty="0" smtClean="0">
                <a:ea typeface="宋体" panose="02010600030101010101" pitchFamily="2" charset="-122"/>
              </a:rPr>
              <a:t>IC</a:t>
            </a:r>
            <a:r>
              <a:rPr lang="zh-CN" altLang="en-US" sz="2400" dirty="0" smtClean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Pipeline-related ISA design needs to take account of technology trends</a:t>
            </a: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 rot="5400000">
            <a:off x="7444845" y="1266309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</a:t>
            </a:r>
            <a:r>
              <a:rPr lang="en-US" altLang="zh-CN" sz="18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4.13 </a:t>
            </a: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陷阱：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拙劣的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设计使得流水线更困难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复杂指令及</a:t>
            </a:r>
            <a:r>
              <a:rPr lang="en-US" altLang="zh-CN" dirty="0" smtClean="0">
                <a:ea typeface="宋体" panose="02010600030101010101" pitchFamily="2" charset="-122"/>
              </a:rPr>
              <a:t> (VAX, IA-32)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流水化需要更多的开销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IA-32 </a:t>
            </a:r>
            <a:r>
              <a:rPr lang="zh-CN" altLang="en-US" dirty="0" smtClean="0">
                <a:ea typeface="宋体" panose="02010600030101010101" pitchFamily="2" charset="-122"/>
              </a:rPr>
              <a:t>使用了微代码（</a:t>
            </a:r>
            <a:r>
              <a:rPr lang="en-US" altLang="zh-CN" dirty="0" smtClean="0">
                <a:ea typeface="宋体" panose="02010600030101010101" pitchFamily="2" charset="-122"/>
              </a:rPr>
              <a:t>micro-op</a:t>
            </a:r>
            <a:r>
              <a:rPr lang="zh-CN" altLang="en-US" dirty="0" smtClean="0">
                <a:ea typeface="宋体" panose="02010600030101010101" pitchFamily="2" charset="-122"/>
              </a:rPr>
              <a:t>）的方法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复杂的循之模式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 update side effects, memory indirection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延迟分支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4.14</a:t>
            </a:r>
            <a:r>
              <a:rPr lang="zh-CN" altLang="en-US" dirty="0" smtClean="0">
                <a:ea typeface="宋体" panose="02010600030101010101" pitchFamily="2" charset="-122"/>
              </a:rPr>
              <a:t> 结论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ISA </a:t>
            </a:r>
            <a:r>
              <a:rPr lang="zh-CN" altLang="en-US" sz="2800" dirty="0" smtClean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 smtClean="0">
                <a:ea typeface="宋体" panose="02010600030101010101" pitchFamily="2" charset="-122"/>
              </a:rPr>
              <a:t>ISA</a:t>
            </a:r>
            <a:r>
              <a:rPr lang="zh-CN" altLang="en-US" sz="2800" dirty="0" smtClean="0">
                <a:ea typeface="宋体" panose="02010600030101010101" pitchFamily="2" charset="-122"/>
              </a:rPr>
              <a:t>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冒险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结构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数据 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控制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999" y="330198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8596" y="100010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读入两个寄存器中的操作数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add/sub/AND/OR/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执行算术逻辑运算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结果写回到寄存器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68112" y="559813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寄存器堆（</a:t>
            </a:r>
            <a:r>
              <a:rPr lang="en-US" altLang="zh-CN" dirty="0" smtClean="0">
                <a:latin typeface="+mn-ea"/>
              </a:rPr>
              <a:t>Register</a:t>
            </a:r>
            <a:r>
              <a:rPr lang="zh-CN" altLang="en-US" dirty="0" smtClean="0">
                <a:latin typeface="+mn-ea"/>
              </a:rPr>
              <a:t>  </a:t>
            </a:r>
            <a:r>
              <a:rPr lang="en-US" altLang="zh-CN" dirty="0" smtClean="0">
                <a:latin typeface="+mn-ea"/>
              </a:rPr>
              <a:t>file)</a:t>
            </a:r>
            <a:r>
              <a:rPr lang="zh-CN" altLang="en-US" dirty="0" smtClean="0">
                <a:latin typeface="+mn-ea"/>
              </a:rPr>
              <a:t>                                   </a:t>
            </a:r>
            <a:r>
              <a:rPr lang="en-US" altLang="zh-CN" dirty="0" smtClean="0">
                <a:latin typeface="+mn-ea"/>
              </a:rPr>
              <a:t>ALU</a:t>
            </a:r>
            <a:endParaRPr lang="zh-CN" altLang="en-US" dirty="0">
              <a:latin typeface="+mn-ea"/>
            </a:endParaRPr>
          </a:p>
        </p:txBody>
      </p:sp>
      <p:sp>
        <p:nvSpPr>
          <p:cNvPr id="20" name="Text Box 39"/>
          <p:cNvSpPr txBox="1"/>
          <p:nvPr/>
        </p:nvSpPr>
        <p:spPr>
          <a:xfrm>
            <a:off x="3714744" y="142852"/>
            <a:ext cx="641586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op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" name="Text Box 40"/>
          <p:cNvSpPr txBox="1"/>
          <p:nvPr/>
        </p:nvSpPr>
        <p:spPr>
          <a:xfrm>
            <a:off x="4356298" y="142852"/>
            <a:ext cx="63400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Text Box 41"/>
          <p:cNvSpPr txBox="1"/>
          <p:nvPr/>
        </p:nvSpPr>
        <p:spPr>
          <a:xfrm>
            <a:off x="4990299" y="142852"/>
            <a:ext cx="644122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rt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Text Box 42"/>
          <p:cNvSpPr txBox="1"/>
          <p:nvPr/>
        </p:nvSpPr>
        <p:spPr>
          <a:xfrm>
            <a:off x="5643570" y="142852"/>
            <a:ext cx="64412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rd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Text Box 43"/>
          <p:cNvSpPr txBox="1"/>
          <p:nvPr/>
        </p:nvSpPr>
        <p:spPr>
          <a:xfrm>
            <a:off x="6286512" y="142852"/>
            <a:ext cx="936978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shamt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Text Box 44"/>
          <p:cNvSpPr txBox="1"/>
          <p:nvPr/>
        </p:nvSpPr>
        <p:spPr>
          <a:xfrm>
            <a:off x="7223490" y="142852"/>
            <a:ext cx="1125751" cy="400110"/>
          </a:xfrm>
          <a:prstGeom prst="rect">
            <a:avLst/>
          </a:prstGeom>
          <a:noFill/>
          <a:ln w="1905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>
            <a:spAutoFit/>
          </a:bodyPr>
          <a:lstStyle/>
          <a:p>
            <a:pPr lvl="0" indent="0" algn="ctr" eaLnBrk="0" hangingPunct="0"/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funct</a:t>
            </a:r>
            <a:endParaRPr lang="en-AU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" name="Text Box 45"/>
          <p:cNvSpPr txBox="1"/>
          <p:nvPr/>
        </p:nvSpPr>
        <p:spPr>
          <a:xfrm>
            <a:off x="3802083" y="549455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6 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7" name="Text Box 46"/>
          <p:cNvSpPr txBox="1"/>
          <p:nvPr/>
        </p:nvSpPr>
        <p:spPr>
          <a:xfrm>
            <a:off x="7547054" y="545762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6 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8" name="Text Box 47"/>
          <p:cNvSpPr txBox="1"/>
          <p:nvPr/>
        </p:nvSpPr>
        <p:spPr>
          <a:xfrm>
            <a:off x="4403782" y="549455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Text Box 48"/>
          <p:cNvSpPr txBox="1"/>
          <p:nvPr/>
        </p:nvSpPr>
        <p:spPr>
          <a:xfrm>
            <a:off x="5072066" y="549455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Text Box 49"/>
          <p:cNvSpPr txBox="1"/>
          <p:nvPr/>
        </p:nvSpPr>
        <p:spPr>
          <a:xfrm>
            <a:off x="5717053" y="549455"/>
            <a:ext cx="453970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5 </a:t>
            </a:r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Text Box 50"/>
          <p:cNvSpPr txBox="1"/>
          <p:nvPr/>
        </p:nvSpPr>
        <p:spPr>
          <a:xfrm>
            <a:off x="6475285" y="549455"/>
            <a:ext cx="453971" cy="30777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eaLnBrk="0" hangingPunct="0"/>
            <a:r>
              <a:rPr lang="en-US" altLang="zh-CN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5 b</a:t>
            </a:r>
            <a:endParaRPr lang="en-AU" altLang="zh-CN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Rectangle 37"/>
          <p:cNvSpPr txBox="1">
            <a:spLocks/>
          </p:cNvSpPr>
          <p:nvPr/>
        </p:nvSpPr>
        <p:spPr bwMode="auto">
          <a:xfrm>
            <a:off x="5131221" y="1921980"/>
            <a:ext cx="3247560" cy="324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宋体" panose="02010600030101010101" pitchFamily="2" charset="-122"/>
                <a:cs typeface="+mn-cs"/>
              </a:rPr>
              <a:t>add $t0, $s1, $s2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84213" y="6381750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P168</a:t>
            </a:r>
            <a:endParaRPr lang="zh-CN" altLang="en-US" dirty="0"/>
          </a:p>
        </p:txBody>
      </p:sp>
      <p:sp>
        <p:nvSpPr>
          <p:cNvPr id="32" name="椭圆 31"/>
          <p:cNvSpPr/>
          <p:nvPr/>
        </p:nvSpPr>
        <p:spPr bwMode="auto">
          <a:xfrm>
            <a:off x="6286512" y="4224872"/>
            <a:ext cx="933450" cy="50027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ea typeface="宋体" panose="02010600030101010101" pitchFamily="2" charset="-122"/>
              </a:rPr>
              <a:t>4.1</a:t>
            </a:r>
            <a:r>
              <a:rPr lang="zh-CN" altLang="en-US" dirty="0" smtClean="0">
                <a:ea typeface="宋体" panose="02010600030101010101" pitchFamily="2" charset="-122"/>
              </a:rPr>
              <a:t> 引言   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	4.2</a:t>
            </a:r>
            <a:r>
              <a:rPr lang="zh-CN" altLang="en-US" dirty="0" smtClean="0">
                <a:ea typeface="宋体" panose="02010600030101010101" pitchFamily="2" charset="-122"/>
              </a:rPr>
              <a:t> 逻辑设计的一般方法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4.3</a:t>
            </a:r>
            <a:r>
              <a:rPr lang="zh-CN" altLang="en-US" dirty="0" smtClean="0">
                <a:ea typeface="宋体" panose="02010600030101010101" pitchFamily="2" charset="-122"/>
              </a:rPr>
              <a:t> 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4.4</a:t>
            </a:r>
            <a:r>
              <a:rPr lang="zh-CN" altLang="en-US" dirty="0" smtClean="0">
                <a:ea typeface="宋体" panose="02010600030101010101" pitchFamily="2" charset="-122"/>
              </a:rPr>
              <a:t> 流水线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4.5</a:t>
            </a:r>
            <a:r>
              <a:rPr lang="zh-CN" altLang="en-US" dirty="0" smtClean="0">
                <a:ea typeface="宋体" panose="02010600030101010101" pitchFamily="2" charset="-122"/>
              </a:rPr>
              <a:t> 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4.10</a:t>
            </a:r>
            <a:r>
              <a:rPr lang="zh-CN" altLang="en-US" dirty="0" smtClean="0">
                <a:ea typeface="宋体" panose="02010600030101010101" pitchFamily="2" charset="-122"/>
              </a:rPr>
              <a:t> 指令级并行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4.11</a:t>
            </a:r>
            <a:r>
              <a:rPr lang="zh-CN" altLang="en-US" dirty="0" smtClean="0">
                <a:ea typeface="宋体" panose="02010600030101010101" pitchFamily="2" charset="-122"/>
              </a:rPr>
              <a:t> 实例：</a:t>
            </a:r>
            <a:r>
              <a:rPr lang="en-US" altLang="zh-CN" dirty="0" smtClean="0">
                <a:ea typeface="宋体" panose="02010600030101010101" pitchFamily="2" charset="-122"/>
              </a:rPr>
              <a:t>ARM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Cortex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A8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&amp; Intel i7 920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7BF6D-A13D-414C-B84D-A0DD3004D10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8" y="3140968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1204" y="1105595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读寄存器操作数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>
                <a:latin typeface="+mn-ea"/>
              </a:rPr>
              <a:t>基址</a:t>
            </a:r>
            <a:r>
              <a:rPr lang="en-US" altLang="zh-CN" sz="2400" dirty="0" smtClean="0">
                <a:latin typeface="+mn-ea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用</a:t>
            </a:r>
            <a:r>
              <a:rPr lang="en-US" altLang="zh-CN" sz="2400" dirty="0" smtClean="0">
                <a:latin typeface="+mn-ea"/>
              </a:rPr>
              <a:t>16</a:t>
            </a:r>
            <a:r>
              <a:rPr lang="zh-CN" altLang="en-US" sz="2400" dirty="0" smtClean="0">
                <a:latin typeface="+mn-ea"/>
              </a:rPr>
              <a:t>位偏移量计算地址</a:t>
            </a:r>
            <a:endParaRPr lang="en-US" altLang="zh-CN" sz="2400" dirty="0" smtClean="0">
              <a:latin typeface="+mn-ea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latin typeface="+mn-ea"/>
                <a:ea typeface="+mn-ea"/>
              </a:rPr>
              <a:t>由</a:t>
            </a:r>
            <a:r>
              <a:rPr lang="en-US" altLang="zh-CN" sz="2400" dirty="0" smtClean="0">
                <a:latin typeface="+mn-ea"/>
                <a:ea typeface="+mn-ea"/>
              </a:rPr>
              <a:t>ALU</a:t>
            </a:r>
            <a:r>
              <a:rPr lang="zh-CN" altLang="en-US" sz="2400" dirty="0" smtClean="0">
                <a:latin typeface="+mn-ea"/>
                <a:ea typeface="+mn-ea"/>
              </a:rPr>
              <a:t>计算，对偏移量进行符号扩展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取</a:t>
            </a:r>
            <a:r>
              <a:rPr lang="en-US" altLang="zh-CN" sz="2400" dirty="0" smtClean="0">
                <a:latin typeface="+mn-ea"/>
              </a:rPr>
              <a:t>Load: </a:t>
            </a:r>
            <a:r>
              <a:rPr lang="zh-CN" altLang="en-US" sz="2400" dirty="0" smtClean="0">
                <a:latin typeface="+mn-ea"/>
              </a:rPr>
              <a:t>读内存单元、读入数据保存到寄存器</a:t>
            </a:r>
            <a:endParaRPr lang="en-US" altLang="zh-CN" sz="2400" dirty="0" smtClean="0">
              <a:latin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dirty="0" smtClean="0">
                <a:latin typeface="+mn-ea"/>
              </a:rPr>
              <a:t>存</a:t>
            </a:r>
            <a:r>
              <a:rPr lang="en-US" altLang="zh-CN" sz="2400" dirty="0" smtClean="0">
                <a:latin typeface="+mn-ea"/>
              </a:rPr>
              <a:t>Store: </a:t>
            </a:r>
            <a:r>
              <a:rPr lang="zh-CN" altLang="en-US" sz="2400" dirty="0" smtClean="0">
                <a:latin typeface="+mn-ea"/>
              </a:rPr>
              <a:t>将寄存器值写入到内存单元</a:t>
            </a:r>
            <a:endParaRPr lang="en-AU" altLang="zh-CN" sz="2400" dirty="0" smtClean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6314" y="4286256"/>
            <a:ext cx="3583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lw</a:t>
            </a:r>
            <a:r>
              <a:rPr lang="en-US" altLang="zh-CN" sz="2400" dirty="0" smtClean="0">
                <a:solidFill>
                  <a:srgbClr val="FF0000"/>
                </a:solidFill>
              </a:rPr>
              <a:t> $t1,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offset_value</a:t>
            </a:r>
            <a:r>
              <a:rPr lang="en-US" altLang="zh-CN" sz="2400" dirty="0" smtClean="0">
                <a:solidFill>
                  <a:srgbClr val="FF0000"/>
                </a:solidFill>
              </a:rPr>
              <a:t>($t2)</a:t>
            </a:r>
          </a:p>
          <a:p>
            <a:r>
              <a:rPr lang="en-US" altLang="zh-CN" sz="2400" dirty="0" err="1" smtClean="0">
                <a:solidFill>
                  <a:srgbClr val="FF0000"/>
                </a:solidFill>
              </a:rPr>
              <a:t>sw</a:t>
            </a:r>
            <a:r>
              <a:rPr lang="en-US" altLang="zh-CN" sz="2400" dirty="0" smtClean="0">
                <a:solidFill>
                  <a:srgbClr val="FF0000"/>
                </a:solidFill>
              </a:rPr>
              <a:t> $t1,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offset_value</a:t>
            </a:r>
            <a:r>
              <a:rPr lang="en-US" altLang="zh-CN" sz="2400" dirty="0" smtClean="0">
                <a:solidFill>
                  <a:srgbClr val="FF0000"/>
                </a:solidFill>
              </a:rPr>
              <a:t>($t2)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7" name="Group 4"/>
          <p:cNvGrpSpPr/>
          <p:nvPr/>
        </p:nvGrpSpPr>
        <p:grpSpPr>
          <a:xfrm>
            <a:off x="142844" y="5786454"/>
            <a:ext cx="6913562" cy="806450"/>
            <a:chOff x="884" y="981"/>
            <a:chExt cx="4355" cy="508"/>
          </a:xfrm>
        </p:grpSpPr>
        <p:sp>
          <p:nvSpPr>
            <p:cNvPr id="8" name="Text Box 5"/>
            <p:cNvSpPr txBox="1"/>
            <p:nvPr/>
          </p:nvSpPr>
          <p:spPr>
            <a:xfrm>
              <a:off x="884" y="981"/>
              <a:ext cx="817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op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Text Box 6"/>
            <p:cNvSpPr txBox="1"/>
            <p:nvPr/>
          </p:nvSpPr>
          <p:spPr>
            <a:xfrm>
              <a:off x="1701" y="981"/>
              <a:ext cx="680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rs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0" name="Text Box 7"/>
            <p:cNvSpPr txBox="1"/>
            <p:nvPr/>
          </p:nvSpPr>
          <p:spPr>
            <a:xfrm>
              <a:off x="2381" y="981"/>
              <a:ext cx="680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rt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1" name="Text Box 8"/>
            <p:cNvSpPr txBox="1"/>
            <p:nvPr/>
          </p:nvSpPr>
          <p:spPr>
            <a:xfrm>
              <a:off x="3061" y="981"/>
              <a:ext cx="2178" cy="291"/>
            </a:xfrm>
            <a:prstGeom prst="rect">
              <a:avLst/>
            </a:prstGeom>
            <a:noFill/>
            <a:ln w="19050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anchor="t">
              <a:spAutoFit/>
            </a:bodyPr>
            <a:lstStyle/>
            <a:p>
              <a:pPr lvl="0" indent="0" algn="ctr" eaLnBrk="0" hangingPunct="0"/>
              <a:r>
                <a:rPr lang="en-US" altLang="zh-CN" sz="24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constant or address</a:t>
              </a:r>
              <a:endParaRPr lang="en-AU" altLang="zh-CN" sz="24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2" name="Text Box 9"/>
            <p:cNvSpPr txBox="1"/>
            <p:nvPr/>
          </p:nvSpPr>
          <p:spPr>
            <a:xfrm>
              <a:off x="1067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6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Text Box 10"/>
            <p:cNvSpPr txBox="1"/>
            <p:nvPr/>
          </p:nvSpPr>
          <p:spPr>
            <a:xfrm>
              <a:off x="1838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5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Text Box 11"/>
            <p:cNvSpPr txBox="1"/>
            <p:nvPr/>
          </p:nvSpPr>
          <p:spPr>
            <a:xfrm>
              <a:off x="2519" y="1256"/>
              <a:ext cx="559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5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Text Box 12"/>
            <p:cNvSpPr txBox="1"/>
            <p:nvPr/>
          </p:nvSpPr>
          <p:spPr>
            <a:xfrm>
              <a:off x="3935" y="1256"/>
              <a:ext cx="63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lvl="0" indent="0" algn="ctr" eaLnBrk="0" hangingPunct="0"/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16 bits</a:t>
              </a:r>
              <a:endParaRPr lang="en-AU" altLang="zh-CN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323275"/>
            <a:ext cx="8259762" cy="584775"/>
          </a:xfrm>
        </p:spPr>
        <p:txBody>
          <a:bodyPr/>
          <a:lstStyle/>
          <a:p>
            <a:pPr eaLnBrk="1" hangingPunct="1"/>
            <a:r>
              <a:rPr lang="zh-CN" altLang="en-US" sz="3200" dirty="0" smtClean="0">
                <a:ea typeface="宋体" panose="02010600030101010101" pitchFamily="2" charset="-122"/>
              </a:rPr>
              <a:t>分支指令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25538"/>
            <a:ext cx="8270875" cy="5111750"/>
          </a:xfrm>
        </p:spPr>
        <p:txBody>
          <a:bodyPr/>
          <a:lstStyle/>
          <a:p>
            <a:pPr eaLnBrk="1" hangingPunct="1"/>
            <a:r>
              <a:rPr lang="zh-CN" altLang="en-US" sz="2400" dirty="0" smtClean="0">
                <a:latin typeface="+mn-ea"/>
              </a:rPr>
              <a:t>读入</a:t>
            </a:r>
            <a:r>
              <a:rPr lang="en-US" altLang="zh-CN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个寄存器操作数（</a:t>
            </a:r>
            <a:r>
              <a:rPr lang="en-US" altLang="zh-CN" sz="2400" dirty="0" smtClean="0">
                <a:latin typeface="+mn-ea"/>
              </a:rPr>
              <a:t>2</a:t>
            </a:r>
            <a:r>
              <a:rPr lang="zh-CN" altLang="en-US" sz="2400" dirty="0" smtClean="0">
                <a:latin typeface="+mn-ea"/>
              </a:rPr>
              <a:t>比较数</a:t>
            </a:r>
            <a:r>
              <a:rPr lang="en-US" altLang="zh-CN" sz="2400" dirty="0" smtClean="0">
                <a:latin typeface="+mn-ea"/>
              </a:rPr>
              <a:t>/1</a:t>
            </a:r>
            <a:r>
              <a:rPr lang="zh-CN" altLang="en-US" sz="2400" dirty="0" smtClean="0">
                <a:latin typeface="+mn-ea"/>
              </a:rPr>
              <a:t>目标地址）</a:t>
            </a:r>
            <a:endParaRPr lang="en-US" altLang="zh-CN" sz="2400" dirty="0" smtClean="0">
              <a:latin typeface="+mn-ea"/>
            </a:endParaRPr>
          </a:p>
          <a:p>
            <a:pPr eaLnBrk="1" hangingPunct="1"/>
            <a:r>
              <a:rPr lang="zh-CN" altLang="en-US" sz="2400" dirty="0" smtClean="0">
                <a:latin typeface="+mn-ea"/>
              </a:rPr>
              <a:t>操作数的比较操作</a:t>
            </a:r>
            <a:endParaRPr lang="en-US" altLang="zh-CN" sz="24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由</a:t>
            </a:r>
            <a:r>
              <a:rPr lang="en-US" altLang="zh-CN" sz="2400" dirty="0" smtClean="0">
                <a:latin typeface="+mn-ea"/>
                <a:ea typeface="+mn-ea"/>
              </a:rPr>
              <a:t> ALU</a:t>
            </a:r>
            <a:r>
              <a:rPr lang="zh-CN" altLang="en-US" sz="2400" dirty="0" smtClean="0">
                <a:latin typeface="+mn-ea"/>
                <a:ea typeface="+mn-ea"/>
              </a:rPr>
              <a:t>执行减法，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建立标志位</a:t>
            </a:r>
            <a:endParaRPr lang="en-US" altLang="zh-CN" sz="24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 smtClean="0">
                <a:latin typeface="+mn-ea"/>
              </a:rPr>
              <a:t>计算</a:t>
            </a:r>
            <a:r>
              <a:rPr lang="zh-CN" altLang="en-US" sz="2400" dirty="0" smtClean="0">
                <a:solidFill>
                  <a:srgbClr val="009900"/>
                </a:solidFill>
                <a:latin typeface="+mn-ea"/>
              </a:rPr>
              <a:t>分支目标地址</a:t>
            </a:r>
            <a:r>
              <a:rPr lang="en-US" altLang="zh-CN" sz="2400" dirty="0" smtClean="0">
                <a:solidFill>
                  <a:srgbClr val="009900"/>
                </a:solidFill>
                <a:latin typeface="+mn-ea"/>
              </a:rPr>
              <a:t> </a:t>
            </a: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将地址偏移进行符号扩展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左移两位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按字为单位的偏移量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再</a:t>
            </a:r>
            <a:r>
              <a:rPr lang="zh-CN" altLang="en-US" sz="2400" dirty="0">
                <a:latin typeface="+mn-ea"/>
                <a:ea typeface="+mn-ea"/>
              </a:rPr>
              <a:t>加上</a:t>
            </a:r>
            <a:r>
              <a:rPr lang="zh-CN" altLang="en-US" sz="2400" dirty="0" smtClean="0">
                <a:latin typeface="+mn-ea"/>
                <a:ea typeface="+mn-ea"/>
              </a:rPr>
              <a:t>（</a:t>
            </a:r>
            <a:r>
              <a:rPr lang="en-US" altLang="zh-CN" sz="2400" dirty="0" smtClean="0">
                <a:latin typeface="+mn-ea"/>
                <a:ea typeface="+mn-ea"/>
              </a:rPr>
              <a:t>PC + 4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2" eaLnBrk="1" hangingPunct="1"/>
            <a:r>
              <a:rPr lang="en-US" altLang="zh-CN" dirty="0" smtClean="0">
                <a:latin typeface="+mn-ea"/>
                <a:ea typeface="+mn-ea"/>
              </a:rPr>
              <a:t>PC+4</a:t>
            </a:r>
            <a:r>
              <a:rPr lang="zh-CN" altLang="en-US" dirty="0" smtClean="0">
                <a:latin typeface="+mn-ea"/>
                <a:ea typeface="+mn-ea"/>
              </a:rPr>
              <a:t>在本条指令取指后就已完成计算</a:t>
            </a:r>
            <a:endParaRPr lang="en-US" altLang="zh-CN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 smtClean="0">
                <a:latin typeface="+mn-ea"/>
              </a:rPr>
              <a:t>根据标志位确定是否分支</a:t>
            </a:r>
            <a:endParaRPr lang="en-US" altLang="zh-CN" sz="24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分支发生（</a:t>
            </a:r>
            <a:r>
              <a:rPr lang="en-US" altLang="zh-CN" sz="2400" dirty="0" smtClean="0">
                <a:latin typeface="+mn-ea"/>
                <a:ea typeface="+mn-ea"/>
              </a:rPr>
              <a:t>branch taken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r>
              <a:rPr lang="en-US" altLang="zh-CN" sz="2400" dirty="0" smtClean="0">
                <a:latin typeface="+mn-ea"/>
                <a:ea typeface="+mn-ea"/>
              </a:rPr>
              <a:t>/</a:t>
            </a:r>
            <a:r>
              <a:rPr lang="zh-CN" altLang="en-US" sz="2400" dirty="0" smtClean="0">
                <a:latin typeface="+mn-ea"/>
                <a:ea typeface="+mn-ea"/>
              </a:rPr>
              <a:t>分支未发生</a:t>
            </a:r>
            <a:endParaRPr lang="en-AU" altLang="zh-CN" sz="2400" dirty="0" smtClean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19227" y="390164"/>
            <a:ext cx="281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rgbClr val="FF0000"/>
                </a:solidFill>
                <a:latin typeface="+mn-ea"/>
              </a:rPr>
              <a:t>bne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$s3, $s4, Else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H="1" flipV="1">
            <a:off x="4355331" y="764704"/>
            <a:ext cx="72008" cy="360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/>
          <p:cNvCxnSpPr/>
          <p:nvPr/>
        </p:nvCxnSpPr>
        <p:spPr bwMode="auto">
          <a:xfrm flipV="1">
            <a:off x="4499347" y="764704"/>
            <a:ext cx="504056" cy="3608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直接箭头连接符 7"/>
          <p:cNvCxnSpPr/>
          <p:nvPr/>
        </p:nvCxnSpPr>
        <p:spPr bwMode="auto">
          <a:xfrm flipH="1" flipV="1">
            <a:off x="6083523" y="764704"/>
            <a:ext cx="288032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060848"/>
            <a:ext cx="1866900" cy="180022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 bwMode="auto">
          <a:xfrm>
            <a:off x="7233642" y="2636912"/>
            <a:ext cx="933450" cy="36004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1836166" y="6381750"/>
            <a:ext cx="7272338" cy="358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58" y="146050"/>
            <a:ext cx="5764433" cy="419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6372200" y="4233610"/>
            <a:ext cx="1368425" cy="360263"/>
          </a:xfrm>
          <a:prstGeom prst="borderCallout1">
            <a:avLst>
              <a:gd name="adj1" fmla="val 17648"/>
              <a:gd name="adj2" fmla="val -5569"/>
              <a:gd name="adj3" fmla="val -29684"/>
              <a:gd name="adj4" fmla="val -452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符号扩展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57505" y="3015317"/>
            <a:ext cx="2818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err="1" smtClean="0">
                <a:solidFill>
                  <a:srgbClr val="FF0000"/>
                </a:solidFill>
                <a:latin typeface="+mn-ea"/>
              </a:rPr>
              <a:t>bne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 $s3, $s4, Else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98" y="3867582"/>
            <a:ext cx="5009801" cy="208169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190899" y="2204864"/>
            <a:ext cx="3661021" cy="1584176"/>
            <a:chOff x="190899" y="2204864"/>
            <a:chExt cx="3661021" cy="158417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0899" y="2276872"/>
              <a:ext cx="3600399" cy="144016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 bwMode="auto">
            <a:xfrm>
              <a:off x="190899" y="2204864"/>
              <a:ext cx="3661021" cy="158417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8" name="矩形 27"/>
          <p:cNvSpPr/>
          <p:nvPr/>
        </p:nvSpPr>
        <p:spPr bwMode="auto">
          <a:xfrm>
            <a:off x="190898" y="3861048"/>
            <a:ext cx="5009801" cy="21602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190899" y="6111856"/>
            <a:ext cx="1860821" cy="4286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000" b="1" dirty="0" smtClean="0">
                <a:ea typeface="宋体" panose="02010600030101010101" pitchFamily="2" charset="-122"/>
              </a:rPr>
              <a:t>第</a:t>
            </a:r>
            <a:r>
              <a:rPr lang="en-US" altLang="zh-CN" sz="2000" b="1" dirty="0" smtClean="0">
                <a:ea typeface="宋体" panose="02010600030101010101" pitchFamily="2" charset="-122"/>
              </a:rPr>
              <a:t>2</a:t>
            </a:r>
            <a:r>
              <a:rPr lang="zh-CN" altLang="en-US" sz="2000" b="1" dirty="0">
                <a:ea typeface="宋体" panose="02010600030101010101" pitchFamily="2" charset="-122"/>
              </a:rPr>
              <a:t>章</a:t>
            </a:r>
            <a:r>
              <a:rPr lang="en-US" altLang="zh-CN" sz="2000" b="1" dirty="0" smtClean="0">
                <a:ea typeface="宋体" panose="02010600030101010101" pitchFamily="2" charset="-122"/>
              </a:rPr>
              <a:t>P77</a:t>
            </a:r>
            <a:r>
              <a:rPr lang="zh-CN" altLang="en-US" sz="2000" b="1" dirty="0">
                <a:ea typeface="宋体" panose="02010600030101010101" pitchFamily="2" charset="-122"/>
              </a:rPr>
              <a:t>例题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构建简单</a:t>
            </a:r>
            <a:r>
              <a:rPr lang="zh-CN" altLang="en-US" dirty="0">
                <a:ea typeface="宋体" panose="02010600030101010101" pitchFamily="2" charset="-122"/>
              </a:rPr>
              <a:t>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>
                <a:latin typeface="+mn-ea"/>
              </a:rPr>
              <a:t>初步的数据通路在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个时钟周期</a:t>
            </a:r>
            <a:r>
              <a:rPr lang="zh-CN" altLang="en-US" sz="2400" dirty="0" smtClean="0">
                <a:latin typeface="+mn-ea"/>
              </a:rPr>
              <a:t>内完成指令</a:t>
            </a:r>
            <a:endParaRPr lang="en-US" altLang="zh-CN" sz="2400" dirty="0" smtClean="0">
              <a:latin typeface="+mn-ea"/>
            </a:endParaRPr>
          </a:p>
          <a:p>
            <a:pPr eaLnBrk="1" hangingPunct="1"/>
            <a:endParaRPr lang="en-US" altLang="zh-CN" sz="2400" dirty="0" smtClean="0">
              <a:latin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每个数据通路部件在一个时钟周期内只能处理一条指令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eaLnBrk="1" hangingPunct="1"/>
            <a:endParaRPr lang="en-US" altLang="zh-CN" sz="2400" dirty="0" smtClean="0">
              <a:latin typeface="+mn-ea"/>
              <a:ea typeface="+mn-ea"/>
            </a:endParaRPr>
          </a:p>
          <a:p>
            <a:pPr lvl="1" eaLnBrk="1" hangingPunct="1"/>
            <a:r>
              <a:rPr lang="zh-CN" altLang="en-US" sz="2400" dirty="0" smtClean="0">
                <a:latin typeface="+mn-ea"/>
                <a:ea typeface="+mn-ea"/>
              </a:rPr>
              <a:t>因此需要独立的数据和指令存储器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 eaLnBrk="1" hangingPunct="1"/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sz="2400" dirty="0" smtClean="0">
                <a:latin typeface="+mn-ea"/>
              </a:rPr>
              <a:t>当不同指令的数据来源不同时，需要使用</a:t>
            </a:r>
            <a:r>
              <a:rPr lang="zh-CN" altLang="en-US" sz="2400" dirty="0">
                <a:latin typeface="+mn-ea"/>
              </a:rPr>
              <a:t>多</a:t>
            </a:r>
            <a:r>
              <a:rPr lang="zh-CN" altLang="en-US" sz="2400" dirty="0" smtClean="0">
                <a:latin typeface="+mn-ea"/>
              </a:rPr>
              <a:t>选器</a:t>
            </a:r>
            <a:endParaRPr lang="en-AU" altLang="zh-CN" sz="24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简单的数据通路</a:t>
            </a:r>
            <a:r>
              <a:rPr lang="en-US" altLang="zh-CN" dirty="0" smtClean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900"/>
                </a:solidFill>
              </a:rPr>
              <a:t>存字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型（算术逻辑运算）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取字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完整的数据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顺序执行时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（无跳转）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成功分支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（跳转）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C864C6AC-598F-4A68-B9F3-23A11D28311E}" type="slidenum">
              <a:rPr lang="en-AU" altLang="zh-CN" smtClean="0"/>
              <a:pPr>
                <a:defRPr/>
              </a:pPr>
              <a:t>26</a:t>
            </a:fld>
            <a:endParaRPr lang="en-AU" altLang="zh-CN" dirty="0"/>
          </a:p>
        </p:txBody>
      </p:sp>
      <p:pic>
        <p:nvPicPr>
          <p:cNvPr id="4" name="Picture 5" descr="f04-10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6912768" cy="336879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5" y="3645024"/>
            <a:ext cx="8569077" cy="27367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dirty="0" smtClean="0">
                <a:latin typeface="+mn-ea"/>
              </a:rPr>
              <a:t>P173 </a:t>
            </a:r>
            <a:r>
              <a:rPr lang="zh-CN" altLang="en-US" sz="2000" kern="0" dirty="0" smtClean="0">
                <a:latin typeface="+mn-ea"/>
              </a:rPr>
              <a:t>小测验</a:t>
            </a:r>
            <a:endParaRPr lang="en-US" altLang="zh-CN" sz="2000" kern="0" dirty="0" smtClean="0">
              <a:latin typeface="+mn-ea"/>
            </a:endParaRPr>
          </a:p>
          <a:p>
            <a:pPr marL="457200" indent="-457200" eaLnBrk="1" hangingPunct="1">
              <a:buClr>
                <a:srgbClr val="FF0000"/>
              </a:buClr>
              <a:buSzPct val="100000"/>
              <a:buAutoNum type="arabicPeriod"/>
            </a:pPr>
            <a:r>
              <a:rPr lang="zh-CN" altLang="en-US" sz="2000" kern="0" dirty="0" smtClean="0">
                <a:latin typeface="+mn-ea"/>
              </a:rPr>
              <a:t>参考上图，对取指令来说，以下哪个是正确的？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 smtClean="0">
                <a:latin typeface="+mn-ea"/>
              </a:rPr>
              <a:t>      A. </a:t>
            </a:r>
            <a:r>
              <a:rPr lang="en-US" altLang="zh-CN" sz="2000" kern="0" dirty="0" err="1" smtClean="0">
                <a:latin typeface="+mn-ea"/>
              </a:rPr>
              <a:t>MemtoReg</a:t>
            </a:r>
            <a:r>
              <a:rPr lang="zh-CN" altLang="en-US" sz="2000" kern="0" dirty="0" smtClean="0">
                <a:latin typeface="+mn-ea"/>
              </a:rPr>
              <a:t>信号线应该被设置为将存储器中的数据发送至寄存器堆。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</a:t>
            </a:r>
            <a:r>
              <a:rPr lang="en-US" altLang="zh-CN" sz="2000" kern="0" dirty="0" smtClean="0">
                <a:latin typeface="+mn-ea"/>
              </a:rPr>
              <a:t>     B. </a:t>
            </a:r>
            <a:r>
              <a:rPr lang="en-US" altLang="zh-CN" sz="2000" kern="0" dirty="0" err="1" smtClean="0">
                <a:latin typeface="+mn-ea"/>
              </a:rPr>
              <a:t>MemtoReg</a:t>
            </a:r>
            <a:r>
              <a:rPr lang="zh-CN" altLang="en-US" sz="2000" kern="0" dirty="0" smtClean="0">
                <a:latin typeface="+mn-ea"/>
              </a:rPr>
              <a:t>信号线应该被设置为将正确的目标寄存器的数据发送至寄存器堆。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</a:t>
            </a:r>
            <a:r>
              <a:rPr lang="en-US" altLang="zh-CN" sz="2000" kern="0" dirty="0" smtClean="0">
                <a:latin typeface="+mn-ea"/>
              </a:rPr>
              <a:t>     C.</a:t>
            </a:r>
            <a:r>
              <a:rPr lang="zh-CN" altLang="en-US" sz="2000" kern="0" dirty="0" smtClean="0">
                <a:latin typeface="+mn-ea"/>
              </a:rPr>
              <a:t>对取数指令而言，</a:t>
            </a:r>
            <a:r>
              <a:rPr lang="en-US" altLang="zh-CN" sz="2000" kern="0" dirty="0" err="1" smtClean="0">
                <a:latin typeface="+mn-ea"/>
              </a:rPr>
              <a:t>MemtoReg</a:t>
            </a:r>
            <a:r>
              <a:rPr lang="zh-CN" altLang="en-US" sz="2000" kern="0" dirty="0" smtClean="0">
                <a:latin typeface="+mn-ea"/>
              </a:rPr>
              <a:t>信号线的设置无关重要。</a:t>
            </a:r>
            <a:endParaRPr lang="en-AU" altLang="zh-CN" sz="2000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14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C864C6AC-598F-4A68-B9F3-23A11D28311E}" type="slidenum">
              <a:rPr lang="en-AU" altLang="zh-CN" smtClean="0"/>
              <a:pPr>
                <a:defRPr/>
              </a:pPr>
              <a:t>27</a:t>
            </a:fld>
            <a:endParaRPr lang="en-AU" altLang="zh-CN" dirty="0"/>
          </a:p>
        </p:txBody>
      </p:sp>
      <p:pic>
        <p:nvPicPr>
          <p:cNvPr id="4" name="Picture 5" descr="f04-10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6912768" cy="336879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5" y="3645024"/>
            <a:ext cx="8569077" cy="273672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kern="0" dirty="0" smtClean="0">
                <a:latin typeface="+mn-ea"/>
              </a:rPr>
              <a:t>P173 </a:t>
            </a:r>
            <a:r>
              <a:rPr lang="zh-CN" altLang="en-US" sz="2000" kern="0" dirty="0" smtClean="0">
                <a:latin typeface="+mn-ea"/>
              </a:rPr>
              <a:t>小测验</a:t>
            </a:r>
            <a:endParaRPr lang="en-US" altLang="zh-CN" sz="2000" kern="0" dirty="0" smtClean="0">
              <a:latin typeface="+mn-ea"/>
            </a:endParaRPr>
          </a:p>
          <a:p>
            <a:pPr marL="457200" indent="-457200" eaLnBrk="1" hangingPunct="1">
              <a:buClr>
                <a:srgbClr val="FF0000"/>
              </a:buClr>
              <a:buSzPct val="100000"/>
              <a:buFont typeface="+mj-lt"/>
              <a:buAutoNum type="arabicPeriod" startAt="2"/>
            </a:pPr>
            <a:r>
              <a:rPr lang="zh-CN" altLang="en-US" sz="2000" kern="0" dirty="0" smtClean="0">
                <a:latin typeface="+mn-ea"/>
              </a:rPr>
              <a:t>参考上图，本节描述的单周期数据通路必须有独立的指令存储器和数据存储器，因为：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Clr>
                <a:srgbClr val="FF0000"/>
              </a:buClr>
              <a:buSzPct val="100000"/>
              <a:buNone/>
            </a:pPr>
            <a:r>
              <a:rPr lang="en-US" altLang="zh-CN" sz="2000" kern="0" dirty="0" smtClean="0">
                <a:latin typeface="+mn-ea"/>
              </a:rPr>
              <a:t>      A. MIPS</a:t>
            </a:r>
            <a:r>
              <a:rPr lang="zh-CN" altLang="en-US" sz="2000" kern="0" dirty="0" smtClean="0">
                <a:latin typeface="+mn-ea"/>
              </a:rPr>
              <a:t>中指令与数据的格式是不同的，所以需要不同的存储器。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</a:t>
            </a:r>
            <a:r>
              <a:rPr lang="en-US" altLang="zh-CN" sz="2000" kern="0" dirty="0" smtClean="0">
                <a:latin typeface="+mn-ea"/>
              </a:rPr>
              <a:t>     B. </a:t>
            </a:r>
            <a:r>
              <a:rPr lang="zh-CN" altLang="en-US" sz="2000" kern="0" dirty="0" smtClean="0">
                <a:latin typeface="+mn-ea"/>
              </a:rPr>
              <a:t>使用独立的存储器会比较便宜。</a:t>
            </a:r>
            <a:endParaRPr lang="en-US" altLang="zh-CN" sz="2000" kern="0" dirty="0" smtClean="0">
              <a:latin typeface="+mn-ea"/>
            </a:endParaRPr>
          </a:p>
          <a:p>
            <a:pPr marL="0" indent="0" eaLnBrk="1" hangingPunct="1">
              <a:buNone/>
            </a:pPr>
            <a:r>
              <a:rPr lang="en-US" altLang="zh-CN" sz="2000" kern="0" dirty="0">
                <a:latin typeface="+mn-ea"/>
              </a:rPr>
              <a:t> </a:t>
            </a:r>
            <a:r>
              <a:rPr lang="en-US" altLang="zh-CN" sz="2000" kern="0" dirty="0" smtClean="0">
                <a:latin typeface="+mn-ea"/>
              </a:rPr>
              <a:t>     C.</a:t>
            </a:r>
            <a:r>
              <a:rPr lang="zh-CN" altLang="en-US" sz="2000" kern="0" dirty="0" smtClean="0">
                <a:latin typeface="+mn-ea"/>
              </a:rPr>
              <a:t>因为处理器在一个周期内只能操作每个部件一次，而在一个周期内不可能对一个单端口存储器进行两次存取。</a:t>
            </a:r>
            <a:endParaRPr lang="en-AU" altLang="zh-CN" sz="2000" kern="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63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控制单元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核心指令子集为目标，为数据通路设计控制单元</a:t>
            </a:r>
            <a:endParaRPr lang="en-US" altLang="zh-CN" dirty="0" smtClean="0"/>
          </a:p>
          <a:p>
            <a:r>
              <a:rPr lang="zh-CN" altLang="en-US" dirty="0" smtClean="0"/>
              <a:t>核心指令：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beq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9900"/>
                </a:solidFill>
              </a:rPr>
              <a:t>add sub AND OR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slt</a:t>
            </a:r>
            <a:r>
              <a:rPr lang="en-US" altLang="zh-CN" dirty="0" smtClean="0"/>
              <a:t> j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28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  <p:extLst>
      <p:ext uri="{BB962C8B-B14F-4D97-AF65-F5344CB8AC3E}">
        <p14:creationId xmlns:p14="http://schemas.microsoft.com/office/powerpoint/2010/main" val="16386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40ABAD4-4283-49E6-89F6-3525A0323E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 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用途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Load/Store: F = add	</a:t>
            </a:r>
            <a:r>
              <a:rPr lang="zh-CN" altLang="en-US" dirty="0" smtClean="0">
                <a:ea typeface="宋体" panose="02010600030101010101" pitchFamily="2" charset="-122"/>
              </a:rPr>
              <a:t>求（基址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偏移）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Branch: F = subtract	</a:t>
            </a:r>
            <a:r>
              <a:rPr lang="zh-CN" altLang="en-US" dirty="0" smtClean="0">
                <a:ea typeface="宋体" panose="02010600030101010101" pitchFamily="2" charset="-122"/>
              </a:rPr>
              <a:t>求差已获得标志位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R-type: F </a:t>
            </a:r>
            <a:r>
              <a:rPr lang="zh-CN" altLang="en-US" dirty="0" smtClean="0">
                <a:ea typeface="宋体" panose="02010600030101010101" pitchFamily="2" charset="-122"/>
              </a:rPr>
              <a:t>取决于指令的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funct</a:t>
            </a:r>
            <a:r>
              <a:rPr lang="zh-CN" altLang="en-US" dirty="0" smtClean="0">
                <a:ea typeface="宋体" panose="02010600030101010101" pitchFamily="2" charset="-122"/>
              </a:rPr>
              <a:t>字段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ea typeface="宋体" panose="02010600030101010101" pitchFamily="2" charset="-122"/>
              </a:rPr>
              <a:t>见下表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42218"/>
              </p:ext>
            </p:extLst>
          </p:nvPr>
        </p:nvGraphicFramePr>
        <p:xfrm>
          <a:off x="1979712" y="3524990"/>
          <a:ext cx="6096000" cy="2560404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控制信号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功能（运算操作）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小于则设置 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NOR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4.1</a:t>
            </a:r>
            <a:r>
              <a:rPr lang="zh-CN" altLang="en-US" smtClean="0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866160" y="1198581"/>
            <a:ext cx="7920682" cy="4802187"/>
          </a:xfrm>
        </p:spPr>
        <p:txBody>
          <a:bodyPr/>
          <a:lstStyle/>
          <a:p>
            <a:r>
              <a:rPr lang="zh-CN" altLang="en-US" sz="2400" dirty="0" smtClean="0">
                <a:latin typeface="+mn-ea"/>
              </a:rPr>
              <a:t>性能因素：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指令数目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/>
            <a:endParaRPr lang="en-US" altLang="zh-CN" sz="2400" dirty="0" smtClean="0">
              <a:latin typeface="+mn-ea"/>
              <a:ea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时钟周期、</a:t>
            </a:r>
            <a:r>
              <a:rPr lang="en-US" altLang="zh-CN" sz="2400" dirty="0" smtClean="0">
                <a:latin typeface="+mn-ea"/>
                <a:ea typeface="+mn-ea"/>
              </a:rPr>
              <a:t>CPI</a:t>
            </a:r>
          </a:p>
          <a:p>
            <a:r>
              <a:rPr lang="en-US" altLang="zh-CN" sz="2400" dirty="0" smtClean="0">
                <a:latin typeface="+mn-ea"/>
              </a:rPr>
              <a:t>MIPS</a:t>
            </a:r>
            <a:r>
              <a:rPr lang="zh-CN" altLang="en-US" sz="2400" dirty="0" smtClean="0">
                <a:latin typeface="+mn-ea"/>
              </a:rPr>
              <a:t>实现（基本</a:t>
            </a:r>
            <a:r>
              <a:rPr lang="en-US" altLang="zh-CN" sz="2400" dirty="0" smtClean="0">
                <a:latin typeface="+mn-ea"/>
              </a:rPr>
              <a:t>/</a:t>
            </a:r>
            <a:r>
              <a:rPr lang="zh-CN" altLang="en-US" sz="2400" dirty="0" smtClean="0">
                <a:latin typeface="+mn-ea"/>
              </a:rPr>
              <a:t>流水）：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存储访问指令：取字（</a:t>
            </a:r>
            <a:r>
              <a:rPr lang="en-US" altLang="zh-CN" sz="2400" dirty="0" err="1" smtClean="0">
                <a:latin typeface="+mn-ea"/>
                <a:ea typeface="+mn-ea"/>
              </a:rPr>
              <a:t>lw</a:t>
            </a:r>
            <a:r>
              <a:rPr lang="zh-CN" altLang="en-US" sz="2400" dirty="0" smtClean="0">
                <a:latin typeface="+mn-ea"/>
                <a:ea typeface="+mn-ea"/>
              </a:rPr>
              <a:t>）和存字（</a:t>
            </a:r>
            <a:r>
              <a:rPr lang="en-US" altLang="zh-CN" sz="2400" dirty="0" err="1" smtClean="0">
                <a:latin typeface="+mn-ea"/>
                <a:ea typeface="+mn-ea"/>
              </a:rPr>
              <a:t>sw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算术逻辑指令：加法（</a:t>
            </a:r>
            <a:r>
              <a:rPr lang="en-US" altLang="zh-CN" sz="2400" dirty="0" smtClean="0">
                <a:latin typeface="+mn-ea"/>
                <a:ea typeface="+mn-ea"/>
              </a:rPr>
              <a:t>add</a:t>
            </a:r>
            <a:r>
              <a:rPr lang="zh-CN" altLang="en-US" sz="2400" dirty="0" smtClean="0">
                <a:latin typeface="+mn-ea"/>
                <a:ea typeface="+mn-ea"/>
              </a:rPr>
              <a:t>）减法（</a:t>
            </a:r>
            <a:r>
              <a:rPr lang="en-US" altLang="zh-CN" sz="2400" dirty="0" smtClean="0">
                <a:latin typeface="+mn-ea"/>
                <a:ea typeface="+mn-ea"/>
              </a:rPr>
              <a:t>sub</a:t>
            </a:r>
            <a:r>
              <a:rPr lang="zh-CN" altLang="en-US" sz="2400" dirty="0" smtClean="0">
                <a:latin typeface="+mn-ea"/>
                <a:ea typeface="+mn-ea"/>
              </a:rPr>
              <a:t>）与（</a:t>
            </a:r>
            <a:r>
              <a:rPr lang="en-US" altLang="zh-CN" sz="2400" dirty="0" smtClean="0">
                <a:latin typeface="+mn-ea"/>
                <a:ea typeface="+mn-ea"/>
              </a:rPr>
              <a:t>AND</a:t>
            </a:r>
            <a:r>
              <a:rPr lang="zh-CN" altLang="en-US" sz="2400" dirty="0" smtClean="0">
                <a:latin typeface="+mn-ea"/>
                <a:ea typeface="+mn-ea"/>
              </a:rPr>
              <a:t>）或（</a:t>
            </a:r>
            <a:r>
              <a:rPr lang="en-US" altLang="zh-CN" sz="2400" dirty="0" smtClean="0">
                <a:latin typeface="+mn-ea"/>
                <a:ea typeface="+mn-ea"/>
              </a:rPr>
              <a:t>OR</a:t>
            </a:r>
            <a:r>
              <a:rPr lang="zh-CN" altLang="en-US" sz="2400" dirty="0" smtClean="0">
                <a:latin typeface="+mn-ea"/>
                <a:ea typeface="+mn-ea"/>
              </a:rPr>
              <a:t>）小于则设置（</a:t>
            </a:r>
            <a:r>
              <a:rPr lang="en-US" altLang="zh-CN" sz="2400" dirty="0" err="1" smtClean="0">
                <a:latin typeface="+mn-ea"/>
                <a:ea typeface="+mn-ea"/>
              </a:rPr>
              <a:t>slt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分支指令：相等则分支（</a:t>
            </a:r>
            <a:r>
              <a:rPr lang="en-US" altLang="zh-CN" sz="2400" dirty="0" err="1" smtClean="0">
                <a:latin typeface="+mn-ea"/>
                <a:ea typeface="+mn-ea"/>
              </a:rPr>
              <a:t>beq</a:t>
            </a:r>
            <a:r>
              <a:rPr lang="zh-CN" altLang="en-US" sz="2400" dirty="0" smtClean="0">
                <a:latin typeface="+mn-ea"/>
                <a:ea typeface="+mn-ea"/>
              </a:rPr>
              <a:t>）跳转（</a:t>
            </a:r>
            <a:r>
              <a:rPr lang="en-US" altLang="zh-CN" sz="2400" dirty="0" smtClean="0">
                <a:latin typeface="+mn-ea"/>
                <a:ea typeface="+mn-ea"/>
              </a:rPr>
              <a:t>j</a:t>
            </a:r>
            <a:r>
              <a:rPr lang="zh-CN" altLang="en-US" sz="2400" dirty="0" smtClean="0">
                <a:latin typeface="+mn-ea"/>
                <a:ea typeface="+mn-ea"/>
              </a:rPr>
              <a:t>）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1112196" y="3571895"/>
            <a:ext cx="311150" cy="144128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 sz="240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626993" y="3515524"/>
            <a:ext cx="383084" cy="1569660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2400" dirty="0">
                <a:latin typeface="+mn-ea"/>
              </a:rPr>
              <a:t>核心子集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1612262" y="2571763"/>
            <a:ext cx="2714644" cy="500066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9" name="矩形标注 8"/>
          <p:cNvSpPr/>
          <p:nvPr/>
        </p:nvSpPr>
        <p:spPr bwMode="auto">
          <a:xfrm>
            <a:off x="5286380" y="2428868"/>
            <a:ext cx="3030036" cy="571504"/>
          </a:xfrm>
          <a:prstGeom prst="wedgeRectCallout">
            <a:avLst>
              <a:gd name="adj1" fmla="val -113004"/>
              <a:gd name="adj2" fmla="val 2607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处理器实现方式决定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612262" y="1714507"/>
            <a:ext cx="2714644" cy="500066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n-ea"/>
            </a:endParaRPr>
          </a:p>
        </p:txBody>
      </p:sp>
      <p:sp>
        <p:nvSpPr>
          <p:cNvPr id="11" name="矩形标注 10"/>
          <p:cNvSpPr/>
          <p:nvPr/>
        </p:nvSpPr>
        <p:spPr bwMode="auto">
          <a:xfrm>
            <a:off x="5255600" y="1500193"/>
            <a:ext cx="3060816" cy="571504"/>
          </a:xfrm>
          <a:prstGeom prst="wedgeRectCallout">
            <a:avLst>
              <a:gd name="adj1" fmla="val -113004"/>
              <a:gd name="adj2" fmla="val 26077"/>
            </a:avLst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编译器和指令集决定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375544-9CA7-4363-B17A-6FC434FC852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8743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其中</a:t>
            </a:r>
            <a:r>
              <a:rPr lang="en-US" altLang="zh-CN" dirty="0" smtClean="0">
                <a:ea typeface="宋体" panose="02010600030101010101" pitchFamily="2" charset="-122"/>
              </a:rPr>
              <a:t> 2-bit</a:t>
            </a:r>
            <a:r>
              <a:rPr lang="zh-CN" altLang="en-US" dirty="0" smtClean="0">
                <a:ea typeface="宋体" panose="02010600030101010101" pitchFamily="2" charset="-122"/>
              </a:rPr>
              <a:t>的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ALUOp</a:t>
            </a:r>
            <a:r>
              <a:rPr lang="zh-CN" altLang="en-US" dirty="0" smtClean="0">
                <a:ea typeface="宋体" panose="02010600030101010101" pitchFamily="2" charset="-122"/>
              </a:rPr>
              <a:t>从指令操作码</a:t>
            </a:r>
            <a:r>
              <a:rPr lang="en-US" altLang="zh-CN" dirty="0" smtClean="0">
                <a:ea typeface="宋体" panose="02010600030101010101" pitchFamily="2" charset="-122"/>
              </a:rPr>
              <a:t>op</a:t>
            </a:r>
            <a:r>
              <a:rPr lang="zh-CN" altLang="en-US" dirty="0" smtClean="0">
                <a:ea typeface="宋体" panose="02010600030101010101" pitchFamily="2" charset="-122"/>
              </a:rPr>
              <a:t>产生</a:t>
            </a:r>
            <a:r>
              <a:rPr lang="en-US" altLang="zh-CN" dirty="0" smtClean="0"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ea typeface="宋体" panose="02010600030101010101" pitchFamily="2" charset="-122"/>
              </a:rPr>
              <a:t>用于区分：</a:t>
            </a: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）访问内存的地址计算的加法；</a:t>
            </a:r>
            <a:r>
              <a:rPr lang="en-US" altLang="zh-CN" sz="2400" dirty="0" smtClean="0">
                <a:ea typeface="宋体" panose="02010600030101010101" pitchFamily="2" charset="-12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beq</a:t>
            </a:r>
            <a:r>
              <a:rPr lang="zh-CN" altLang="en-US" sz="2400" dirty="0" smtClean="0">
                <a:ea typeface="宋体" panose="02010600030101010101" pitchFamily="2" charset="-122"/>
              </a:rPr>
              <a:t>所需的减法；</a:t>
            </a:r>
            <a:r>
              <a:rPr lang="en-US" altLang="zh-CN" sz="2400" dirty="0" smtClean="0">
                <a:ea typeface="宋体" panose="02010600030101010101" pitchFamily="2" charset="-122"/>
              </a:rPr>
              <a:t>3</a:t>
            </a:r>
            <a:r>
              <a:rPr lang="zh-CN" altLang="en-US" sz="2400" dirty="0" smtClean="0">
                <a:ea typeface="宋体" panose="02010600030101010101" pitchFamily="2" charset="-122"/>
              </a:rPr>
              <a:t>）算术逻辑运算（加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减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与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或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slt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由</a:t>
            </a:r>
            <a:r>
              <a:rPr lang="zh-CN" altLang="en-US" dirty="0" smtClean="0">
                <a:ea typeface="宋体" panose="02010600030101010101" pitchFamily="2" charset="-122"/>
              </a:rPr>
              <a:t>组合逻辑产生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73590"/>
              </p:ext>
            </p:extLst>
          </p:nvPr>
        </p:nvGraphicFramePr>
        <p:xfrm>
          <a:off x="853281" y="3355974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控制的真值表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31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76450"/>
            <a:ext cx="8372475" cy="27051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2233714" y="4493518"/>
            <a:ext cx="720080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箭头连接符 7"/>
          <p:cNvCxnSpPr>
            <a:endCxn id="6" idx="4"/>
          </p:cNvCxnSpPr>
          <p:nvPr/>
        </p:nvCxnSpPr>
        <p:spPr bwMode="auto">
          <a:xfrm flipH="1" flipV="1">
            <a:off x="2593754" y="4781550"/>
            <a:ext cx="826118" cy="735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3419872" y="5373216"/>
            <a:ext cx="1152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无关项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60032" y="494116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5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主控单元设计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从指令编码产生控制信号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目的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加：</a:t>
            </a:r>
            <a:r>
              <a:rPr lang="en-US" altLang="zh-CN" dirty="0" smtClean="0">
                <a:solidFill>
                  <a:srgbClr val="009900"/>
                </a:solidFill>
              </a:rPr>
              <a:t>32</a:t>
            </a:r>
          </a:p>
          <a:p>
            <a:r>
              <a:rPr lang="zh-CN" altLang="en-US" dirty="0" smtClean="0">
                <a:solidFill>
                  <a:srgbClr val="009900"/>
                </a:solidFill>
              </a:rPr>
              <a:t>减：</a:t>
            </a:r>
            <a:r>
              <a:rPr lang="en-US" altLang="zh-CN" dirty="0" smtClean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取字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基址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16</a:t>
            </a:r>
            <a:r>
              <a:rPr lang="zh-CN" altLang="en-US" dirty="0" smtClean="0">
                <a:solidFill>
                  <a:srgbClr val="009900"/>
                </a:solidFill>
              </a:rPr>
              <a:t>位偏移量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24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存或取操作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目的寄存器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zh-CN" sz="1400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12474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491880" y="357301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339752" y="285293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364088" y="458112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850" y="5819592"/>
            <a:ext cx="66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66317"/>
              </p:ext>
            </p:extLst>
          </p:nvPr>
        </p:nvGraphicFramePr>
        <p:xfrm>
          <a:off x="467544" y="1700808"/>
          <a:ext cx="8352928" cy="363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880320"/>
                <a:gridCol w="4392488"/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无效时的含义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写寄存器操作的目标寄存器号来源于指令的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第二个输入来源于寄存器堆的第二个输出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第二个输入来源于指令的低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位（目标地址的偏移量）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写入寄存器的值来源于数据存储器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03648" y="558488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PCsrc</a:t>
            </a:r>
            <a:r>
              <a:rPr lang="zh-CN" altLang="en-US" dirty="0" smtClean="0"/>
              <a:t>外，其他信号都可以在指令读入后通过操作码</a:t>
            </a:r>
            <a:r>
              <a:rPr lang="zh-CN" altLang="en-US" dirty="0"/>
              <a:t>的</a:t>
            </a:r>
            <a:r>
              <a:rPr lang="zh-CN" altLang="en-US" dirty="0" smtClean="0"/>
              <a:t>译码就可以确定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err="1" smtClean="0"/>
              <a:t>beq</a:t>
            </a:r>
            <a:r>
              <a:rPr lang="zh-CN" altLang="en-US" dirty="0" smtClean="0"/>
              <a:t>则将比较结果确定后才能生成</a:t>
            </a:r>
            <a:r>
              <a:rPr lang="en-US" altLang="zh-CN" dirty="0" err="1" smtClean="0"/>
              <a:t>PCsr</a:t>
            </a:r>
            <a:r>
              <a:rPr lang="en-US" altLang="zh-CN" dirty="0" err="1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具有</a:t>
            </a:r>
            <a:r>
              <a:rPr lang="zh-CN" altLang="en-US" dirty="0" smtClean="0">
                <a:ea typeface="宋体" panose="02010600030101010101" pitchFamily="2" charset="-122"/>
              </a:rPr>
              <a:t>控制单元的数据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779912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5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</a:t>
            </a:r>
            <a:r>
              <a:rPr lang="zh-CN" altLang="en-US" smtClean="0"/>
              <a:t>（</a:t>
            </a:r>
            <a:r>
              <a:rPr lang="en-US" altLang="zh-CN" dirty="0" smtClean="0"/>
              <a:t>bit5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3203849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531327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220073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240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8534" y="369441"/>
            <a:ext cx="591630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归类记忆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mux</a:t>
            </a:r>
            <a:r>
              <a:rPr lang="zh-CN" altLang="en-US" dirty="0" smtClean="0">
                <a:solidFill>
                  <a:srgbClr val="C00000"/>
                </a:solidFill>
              </a:rPr>
              <a:t>控制，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内存读写控制信号，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个分支</a:t>
            </a:r>
            <a:r>
              <a:rPr lang="en-US" altLang="zh-CN" dirty="0" smtClean="0">
                <a:solidFill>
                  <a:srgbClr val="C00000"/>
                </a:solidFill>
              </a:rPr>
              <a:t>branch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99" y="340782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1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各类指令的控制信号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这些控制信号根据指令类型的不同，控制着数据（地址）流经不同</a:t>
            </a:r>
            <a:r>
              <a:rPr lang="zh-CN" altLang="en-US" dirty="0"/>
              <a:t>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36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9" y="2420888"/>
            <a:ext cx="82576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189153"/>
            <a:ext cx="316835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add $t1,$t2,$t3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运算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结果写回寄存器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lw</a:t>
            </a:r>
            <a:r>
              <a:rPr lang="en-US" altLang="zh-CN" dirty="0" smtClean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结果作为存储器地址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 smtClean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r>
              <a:rPr lang="en-US" altLang="zh-CN" dirty="0" err="1" smtClean="0">
                <a:ea typeface="宋体" panose="02010600030101010101" pitchFamily="2" charset="-122"/>
              </a:rPr>
              <a:t>be</a:t>
            </a:r>
            <a:r>
              <a:rPr lang="en-US" altLang="zh-CN" dirty="0" err="1">
                <a:ea typeface="宋体" panose="02010600030101010101" pitchFamily="2" charset="-122"/>
              </a:rPr>
              <a:t>q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r>
              <a:rPr lang="en-US" altLang="zh-CN" dirty="0" smtClean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t1/t2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计算减法及标志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 smtClean="0">
                <a:solidFill>
                  <a:srgbClr val="C00000"/>
                </a:solidFill>
              </a:rPr>
              <a:t>branc</a:t>
            </a:r>
            <a:r>
              <a:rPr lang="zh-CN" altLang="en-US" dirty="0" smtClean="0">
                <a:solidFill>
                  <a:srgbClr val="C00000"/>
                </a:solidFill>
              </a:rPr>
              <a:t>产生</a:t>
            </a:r>
            <a:r>
              <a:rPr lang="en-US" altLang="zh-CN" dirty="0" err="1" smtClean="0">
                <a:solidFill>
                  <a:srgbClr val="C00000"/>
                </a:solidFill>
              </a:rPr>
              <a:t>PCsrc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指令的执行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35" y="1125538"/>
            <a:ext cx="7096302" cy="5446734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前两步（各指令一样）：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PC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在指令所在的存储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单元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取出指令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Register numbers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根据寄存器的编号从寄存器堆读取寄存器内容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  <a:sym typeface="Symbol" panose="05050102010706020507" pitchFamily="18" charset="2"/>
              </a:rPr>
              <a:t>后续操作与指令类型有关</a:t>
            </a:r>
            <a:endParaRPr lang="en-US" altLang="zh-CN" sz="2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利用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（除了跳转指令外）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算数逻辑指令的计算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存储访问指令的访存地址计算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分支指令的条件判定计算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存储访问指令进行内存的读或写操作；取字指令读入的内存单元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值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算术逻辑指令将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结果  写入结果寄存器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PC=PC + 4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跳转目标地址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412776"/>
            <a:ext cx="504056" cy="48245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4332" y="3163312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相当的规整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控制信号的逻辑实现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</a:t>
            </a:r>
            <a:r>
              <a:rPr lang="en-US" altLang="zh-CN" dirty="0" smtClean="0"/>
              <a:t>opcode</a:t>
            </a:r>
          </a:p>
          <a:p>
            <a:r>
              <a:rPr lang="zh-CN" altLang="en-US" dirty="0" smtClean="0"/>
              <a:t>控制信号真值表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40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56133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1757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4-22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58156" y="4985610"/>
            <a:ext cx="175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ALUop0/ALUop1</a:t>
            </a:r>
            <a:r>
              <a:rPr lang="zh-CN" altLang="en-US" dirty="0"/>
              <a:t>的编码见图</a:t>
            </a:r>
            <a:r>
              <a:rPr lang="en-US" altLang="zh-CN" dirty="0"/>
              <a:t>4-13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 bwMode="auto">
          <a:xfrm>
            <a:off x="3005624" y="5875356"/>
            <a:ext cx="1008112" cy="579420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1547664" y="5589240"/>
            <a:ext cx="1457960" cy="6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77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扩展：跳转指令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跳转指令使用</a:t>
            </a:r>
            <a:r>
              <a:rPr lang="en-US" altLang="zh-CN" dirty="0" smtClean="0">
                <a:ea typeface="宋体" panose="02010600030101010101" pitchFamily="2" charset="-122"/>
              </a:rPr>
              <a:t>32</a:t>
            </a:r>
            <a:r>
              <a:rPr lang="zh-CN" altLang="en-US" dirty="0" smtClean="0">
                <a:ea typeface="宋体" panose="02010600030101010101" pitchFamily="2" charset="-122"/>
              </a:rPr>
              <a:t>位字地址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新的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值：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最高</a:t>
            </a:r>
            <a:r>
              <a:rPr lang="en-AU" altLang="zh-CN" dirty="0" smtClean="0">
                <a:ea typeface="宋体" panose="02010600030101010101" pitchFamily="2" charset="-122"/>
              </a:rPr>
              <a:t>4 bits</a:t>
            </a:r>
            <a:r>
              <a:rPr lang="zh-CN" altLang="en-US" dirty="0" smtClean="0">
                <a:ea typeface="宋体" panose="02010600030101010101" pitchFamily="2" charset="-122"/>
              </a:rPr>
              <a:t>与旧</a:t>
            </a:r>
            <a:r>
              <a:rPr lang="en-AU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相同（有限跳转范围）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跳转地址用</a:t>
            </a:r>
            <a:r>
              <a:rPr lang="en-AU" altLang="zh-CN" dirty="0" smtClean="0">
                <a:ea typeface="宋体" panose="02010600030101010101" pitchFamily="2" charset="-122"/>
              </a:rPr>
              <a:t>26-bit</a:t>
            </a:r>
            <a:r>
              <a:rPr lang="zh-CN" altLang="en-US" dirty="0" smtClean="0">
                <a:ea typeface="宋体" panose="02010600030101010101" pitchFamily="2" charset="-122"/>
              </a:rPr>
              <a:t>表示（地址的</a:t>
            </a:r>
            <a:r>
              <a:rPr lang="en-US" altLang="zh-CN" dirty="0" smtClean="0">
                <a:ea typeface="宋体" panose="02010600030101010101" pitchFamily="2" charset="-122"/>
              </a:rPr>
              <a:t>27:2</a:t>
            </a:r>
            <a:r>
              <a:rPr lang="zh-CN" altLang="en-US" dirty="0" smtClean="0">
                <a:ea typeface="宋体" panose="02010600030101010101" pitchFamily="2" charset="-122"/>
              </a:rPr>
              <a:t>字段）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最低</a:t>
            </a:r>
            <a:r>
              <a:rPr lang="en-US" altLang="zh-CN" dirty="0" smtClean="0">
                <a:ea typeface="宋体" panose="02010600030101010101" pitchFamily="2" charset="-122"/>
              </a:rPr>
              <a:t>2-bit</a:t>
            </a:r>
            <a:r>
              <a:rPr lang="zh-CN" altLang="en-US" dirty="0" smtClean="0">
                <a:ea typeface="宋体" panose="02010600030101010101" pitchFamily="2" charset="-122"/>
              </a:rPr>
              <a:t>恒为</a:t>
            </a:r>
            <a:r>
              <a:rPr lang="en-AU" altLang="zh-CN" dirty="0" smtClean="0">
                <a:ea typeface="宋体" panose="02010600030101010101" pitchFamily="2" charset="-122"/>
              </a:rPr>
              <a:t>00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字节对齐）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需要新的</a:t>
            </a:r>
            <a:r>
              <a:rPr lang="en-AU" altLang="zh-CN" dirty="0" smtClean="0">
                <a:ea typeface="宋体" panose="02010600030101010101" pitchFamily="2" charset="-122"/>
              </a:rPr>
              <a:t>opcode</a:t>
            </a:r>
            <a:r>
              <a:rPr lang="zh-CN" altLang="en-US" dirty="0" smtClean="0">
                <a:ea typeface="宋体" panose="02010600030101010101" pitchFamily="2" charset="-122"/>
              </a:rPr>
              <a:t>编码，以及相关控制信号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请尝试修改图</a:t>
            </a:r>
            <a:r>
              <a:rPr lang="en-US" altLang="zh-CN" dirty="0" smtClean="0">
                <a:ea typeface="宋体" panose="02010600030101010101" pitchFamily="2" charset="-122"/>
              </a:rPr>
              <a:t>4-17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增加</a:t>
            </a:r>
            <a:r>
              <a:rPr lang="zh-CN" altLang="en-US" dirty="0">
                <a:ea typeface="宋体" panose="02010600030101010101" pitchFamily="2" charset="-122"/>
              </a:rPr>
              <a:t>跳</a:t>
            </a:r>
            <a:r>
              <a:rPr lang="zh-CN" altLang="en-US" dirty="0" smtClean="0">
                <a:ea typeface="宋体" panose="02010600030101010101" pitchFamily="2" charset="-122"/>
              </a:rPr>
              <a:t>转指令后的数据通路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性能讨论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关键路径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指令存储器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寄存器堆（读）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ALU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数据存储器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寄存器堆（写）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无法应对不同指令路径</a:t>
            </a:r>
            <a:r>
              <a:rPr lang="zh-CN" altLang="en-US" sz="2000" dirty="0" smtClean="0">
                <a:ea typeface="宋体" panose="02010600030101010101" pitchFamily="2" charset="-122"/>
              </a:rPr>
              <a:t>（处理时间）</a:t>
            </a:r>
            <a:r>
              <a:rPr lang="zh-CN" altLang="en-US" dirty="0" smtClean="0">
                <a:ea typeface="宋体" panose="02010600030101010101" pitchFamily="2" charset="-122"/>
              </a:rPr>
              <a:t>长短的差异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违背了设计原则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加快经常性事件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解决方法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ea typeface="宋体" panose="02010600030101010101" pitchFamily="2" charset="-122"/>
              </a:rPr>
              <a:t> 使用流水线方式处理指令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4.5 </a:t>
            </a:r>
            <a:r>
              <a:rPr lang="zh-CN" altLang="en-US" dirty="0" smtClean="0">
                <a:ea typeface="宋体" panose="02010600030101010101" pitchFamily="2" charset="-122"/>
              </a:rPr>
              <a:t>指令的流水处理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 smtClean="0">
                <a:ea typeface="宋体" panose="02010600030101010101" pitchFamily="2" charset="-122"/>
              </a:rPr>
              <a:t>方式的洗衣房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 smtClean="0">
                <a:ea typeface="宋体" panose="02010600030101010101" pitchFamily="2" charset="-122"/>
              </a:rPr>
              <a:t>的操作：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方式提高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An Overview of Pipelining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5053659" y="2708275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	= </a:t>
            </a:r>
            <a:r>
              <a:rPr lang="en-US" altLang="zh-CN" sz="2000" dirty="0" smtClean="0">
                <a:ea typeface="宋体" panose="02010600030101010101" pitchFamily="2" charset="-122"/>
              </a:rPr>
              <a:t>16/7 </a:t>
            </a:r>
            <a:r>
              <a:rPr lang="en-US" altLang="zh-CN" sz="2000" dirty="0">
                <a:ea typeface="宋体" panose="02010600030101010101" pitchFamily="2" charset="-122"/>
              </a:rPr>
              <a:t>= 2.3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 smtClean="0">
                <a:ea typeface="宋体" panose="02010600030101010101" pitchFamily="2" charset="-122"/>
              </a:rPr>
              <a:t>: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 smtClean="0">
                <a:ea typeface="宋体" panose="02010600030101010101" pitchFamily="2" charset="-122"/>
              </a:rPr>
              <a:t>Speedup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</a:t>
            </a:r>
            <a:r>
              <a:rPr lang="en-US" altLang="zh-CN" sz="2400" dirty="0" smtClean="0">
                <a:ea typeface="宋体" panose="02010600030101010101" pitchFamily="2" charset="-122"/>
              </a:rPr>
              <a:t>4n/(n </a:t>
            </a:r>
            <a:r>
              <a:rPr lang="en-US" altLang="zh-CN" sz="2400" dirty="0">
                <a:ea typeface="宋体" panose="02010600030101010101" pitchFamily="2" charset="-122"/>
              </a:rPr>
              <a:t>+ </a:t>
            </a:r>
            <a:r>
              <a:rPr lang="en-US" altLang="zh-CN" sz="2400" dirty="0">
                <a:ea typeface="宋体" panose="02010600030101010101" pitchFamily="2" charset="-122"/>
              </a:rPr>
              <a:t>3</a:t>
            </a:r>
            <a:r>
              <a:rPr lang="en-US" altLang="zh-CN" sz="2400" dirty="0" smtClean="0">
                <a:ea typeface="宋体" panose="02010600030101010101" pitchFamily="2" charset="-122"/>
              </a:rPr>
              <a:t>) </a:t>
            </a:r>
            <a:r>
              <a:rPr lang="en-US" altLang="zh-CN" sz="2400" dirty="0" smtClean="0">
                <a:ea typeface="宋体" panose="02010600030101010101" pitchFamily="2" charset="-122"/>
              </a:rPr>
              <a:t>≈ 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number of stages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指令流水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每级完成一个操作步骤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IF: </a:t>
            </a:r>
            <a:r>
              <a:rPr lang="zh-CN" altLang="en-US" dirty="0" smtClean="0">
                <a:ea typeface="宋体" panose="02010600030101010101" pitchFamily="2" charset="-122"/>
              </a:rPr>
              <a:t>从内存中取指令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ID: </a:t>
            </a:r>
            <a:r>
              <a:rPr lang="zh-CN" altLang="en-US" dirty="0" smtClean="0">
                <a:ea typeface="宋体" panose="02010600030101010101" pitchFamily="2" charset="-122"/>
              </a:rPr>
              <a:t>指令解码</a:t>
            </a:r>
            <a:r>
              <a:rPr lang="en-US" altLang="zh-CN" dirty="0" smtClean="0">
                <a:ea typeface="宋体" panose="02010600030101010101" pitchFamily="2" charset="-122"/>
              </a:rPr>
              <a:t>&amp; </a:t>
            </a:r>
            <a:r>
              <a:rPr lang="zh-CN" altLang="en-US" dirty="0" smtClean="0">
                <a:ea typeface="宋体" panose="02010600030101010101" pitchFamily="2" charset="-122"/>
              </a:rPr>
              <a:t>读寄存器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EX: </a:t>
            </a:r>
            <a:r>
              <a:rPr lang="zh-CN" altLang="en-US" dirty="0" smtClean="0">
                <a:ea typeface="宋体" panose="02010600030101010101" pitchFamily="2" charset="-122"/>
              </a:rPr>
              <a:t>执行运算或计算地址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MEM: </a:t>
            </a:r>
            <a:r>
              <a:rPr lang="zh-CN" altLang="en-US" dirty="0" smtClean="0">
                <a:ea typeface="宋体" panose="02010600030101010101" pitchFamily="2" charset="-122"/>
              </a:rPr>
              <a:t>访问内存操作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WB: </a:t>
            </a:r>
            <a:r>
              <a:rPr lang="zh-CN" altLang="en-US" dirty="0" smtClean="0">
                <a:ea typeface="宋体" panose="02010600030101010101" pitchFamily="2" charset="-122"/>
              </a:rPr>
              <a:t>将结果写回寄存器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假设各级所需时间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寄存器读写 </a:t>
            </a:r>
            <a:r>
              <a:rPr lang="en-US" altLang="zh-CN" sz="2400" dirty="0" smtClean="0">
                <a:ea typeface="宋体" panose="02010600030101010101" pitchFamily="2" charset="-122"/>
              </a:rPr>
              <a:t>100ps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其他操作 </a:t>
            </a:r>
            <a:r>
              <a:rPr lang="en-US" altLang="zh-CN" sz="2400" dirty="0" smtClean="0">
                <a:ea typeface="宋体" panose="02010600030101010101" pitchFamily="2" charset="-122"/>
              </a:rPr>
              <a:t>200ps</a:t>
            </a:r>
          </a:p>
          <a:p>
            <a:pPr eaLnBrk="1" hangingPunct="1"/>
            <a:r>
              <a:rPr lang="zh-CN" altLang="en-US" sz="3200" dirty="0" smtClean="0">
                <a:ea typeface="宋体" panose="02010600030101010101" pitchFamily="2" charset="-122"/>
              </a:rPr>
              <a:t>例题：流水与单周期数据路径的性能对比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88827"/>
              </p:ext>
            </p:extLst>
          </p:nvPr>
        </p:nvGraphicFramePr>
        <p:xfrm>
          <a:off x="395288" y="3846513"/>
          <a:ext cx="8353425" cy="2246314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zh-CN" sz="140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114746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单周期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流水方式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721" y="6377574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4-27</a:t>
            </a:r>
            <a:r>
              <a:rPr lang="zh-CN" altLang="en-US" dirty="0" smtClean="0"/>
              <a:t> 单周期非流水  与 流水方式 的对比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每条指令需要</a:t>
            </a:r>
            <a:r>
              <a:rPr lang="en-US" altLang="zh-CN" dirty="0" smtClean="0"/>
              <a:t>800ps</a:t>
            </a:r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条指令与第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条指令相隔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800=</a:t>
            </a:r>
            <a:r>
              <a:rPr lang="en-US" altLang="zh-CN" dirty="0" smtClean="0">
                <a:solidFill>
                  <a:srgbClr val="FF0000"/>
                </a:solidFill>
              </a:rPr>
              <a:t>2400</a:t>
            </a:r>
            <a:r>
              <a:rPr lang="en-US" altLang="zh-CN" dirty="0" smtClean="0"/>
              <a:t>ps</a:t>
            </a:r>
          </a:p>
          <a:p>
            <a:r>
              <a:rPr lang="zh-CN" altLang="en-US" dirty="0" smtClean="0"/>
              <a:t>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每条指令间隔</a:t>
            </a:r>
            <a:r>
              <a:rPr lang="en-US" altLang="zh-CN" b="1" dirty="0" smtClean="0">
                <a:solidFill>
                  <a:srgbClr val="009900"/>
                </a:solidFill>
              </a:rPr>
              <a:t>max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200,100,200,200,100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200=</a:t>
            </a:r>
            <a:r>
              <a:rPr lang="en-US" altLang="zh-CN" dirty="0" smtClean="0">
                <a:solidFill>
                  <a:srgbClr val="FF0000"/>
                </a:solidFill>
              </a:rPr>
              <a:t>600</a:t>
            </a:r>
            <a:r>
              <a:rPr lang="en-US" altLang="zh-CN" dirty="0" smtClean="0"/>
              <a:t>ps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48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0972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</a:t>
            </a:r>
            <a:r>
              <a:rPr lang="zh-CN" altLang="en-US" dirty="0">
                <a:ea typeface="宋体" panose="02010600030101010101" pitchFamily="2" charset="-122"/>
              </a:rPr>
              <a:t>加速比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流水线各级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等长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各级处理时间相等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= </a:t>
            </a: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非流水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		</a:t>
            </a:r>
            <a:r>
              <a:rPr lang="zh-CN" altLang="en-US" dirty="0" smtClean="0">
                <a:ea typeface="宋体" panose="02010600030101010101" pitchFamily="2" charset="-122"/>
              </a:rPr>
              <a:t>流水线级数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不等长</a:t>
            </a:r>
            <a:r>
              <a:rPr lang="zh-CN" altLang="en-US" dirty="0" smtClean="0">
                <a:ea typeface="宋体" panose="02010600030101010101" pitchFamily="2" charset="-122"/>
              </a:rPr>
              <a:t>，加速比下降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上面例子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加速比小于</a:t>
            </a:r>
            <a:r>
              <a:rPr lang="en-US" altLang="zh-CN" dirty="0" smtClean="0">
                <a:ea typeface="宋体" panose="02010600030101010101" pitchFamily="2" charset="-122"/>
              </a:rPr>
              <a:t>5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加速的原因是吞吐率的提升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每条指令的全部执行时间仍然不变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835150" y="321297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8184" y="24208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假设指令序列无限长</a:t>
            </a:r>
            <a:endParaRPr lang="en-US" altLang="zh-CN" dirty="0" smtClean="0"/>
          </a:p>
          <a:p>
            <a:r>
              <a:rPr lang="zh-CN" altLang="en-US" dirty="0" smtClean="0"/>
              <a:t>（否则加速比还将下降）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MIPS</a:t>
            </a:r>
            <a:r>
              <a:rPr lang="zh-CN" altLang="en-US" b="1" dirty="0" smtClean="0"/>
              <a:t>子集实现的抽象视图</a:t>
            </a:r>
            <a:endParaRPr lang="zh-CN" altLang="en-US" b="1" dirty="0"/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前两步（相同）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指令类型相关的操作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8000"/>
                </a:solidFill>
              </a:rPr>
              <a:t>PC</a:t>
            </a:r>
            <a:r>
              <a:rPr lang="zh-CN" altLang="en-US" dirty="0" smtClean="0">
                <a:solidFill>
                  <a:srgbClr val="008000"/>
                </a:solidFill>
              </a:rPr>
              <a:t>调整</a:t>
            </a:r>
            <a:endParaRPr lang="zh-CN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面向流水线的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ISA </a:t>
            </a:r>
            <a:r>
              <a:rPr lang="zh-CN" altLang="en-US" dirty="0" smtClean="0">
                <a:ea typeface="宋体" panose="02010600030101010101" pitchFamily="2" charset="-122"/>
              </a:rPr>
              <a:t>设计原则（也是优点）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所有指令都是</a:t>
            </a:r>
            <a:r>
              <a:rPr lang="en-US" altLang="zh-CN" dirty="0" smtClean="0">
                <a:ea typeface="宋体" panose="02010600030101010101" pitchFamily="2" charset="-122"/>
              </a:rPr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更容易在一个时钟周期内取指和译码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对比 </a:t>
            </a:r>
            <a:r>
              <a:rPr lang="en-US" altLang="zh-CN" dirty="0" smtClean="0">
                <a:ea typeface="宋体" panose="02010600030101010101" pitchFamily="2" charset="-122"/>
              </a:rPr>
              <a:t> x86: 1- to 17-byte </a:t>
            </a:r>
            <a:r>
              <a:rPr lang="zh-CN" altLang="en-US" dirty="0" smtClean="0">
                <a:ea typeface="宋体" panose="02010600030101010101" pitchFamily="2" charset="-122"/>
              </a:rPr>
              <a:t>指令（以及</a:t>
            </a:r>
            <a:r>
              <a:rPr lang="en-US" altLang="zh-CN" dirty="0" smtClean="0">
                <a:ea typeface="宋体" panose="02010600030101010101" pitchFamily="2" charset="-122"/>
              </a:rPr>
              <a:t>RISC</a:t>
            </a:r>
            <a:r>
              <a:rPr lang="zh-CN" altLang="en-US" dirty="0" smtClean="0">
                <a:ea typeface="宋体" panose="02010600030101010101" pitchFamily="2" charset="-122"/>
              </a:rPr>
              <a:t>转换）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指令格式较少、而且很规整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解码的同时就可以读取寄存器操作数，否则增加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访存操作仅出现在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st</a:t>
            </a:r>
            <a:r>
              <a:rPr lang="zh-CN" altLang="en-US" dirty="0" smtClean="0">
                <a:ea typeface="宋体" panose="02010600030101010101" pitchFamily="2" charset="-122"/>
              </a:rPr>
              <a:t>指令中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级“执行部件”可用于计算地址，供第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级访存使用。否则需要在执行部件和访存之间增加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级地址计算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操作数内存地址对齐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内存访问只需一个周期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冒险现象：下一周期不能按时执行下一条指令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 smtClean="0">
                <a:ea typeface="宋体" panose="02010600030101010101" pitchFamily="2" charset="-122"/>
              </a:rPr>
              <a:t>（结构相关）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所需的部件忙，暂不可用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 smtClean="0">
                <a:ea typeface="宋体" panose="02010600030101010101" pitchFamily="2" charset="-122"/>
              </a:rPr>
              <a:t>（数据相关）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 smtClean="0">
                <a:ea typeface="宋体" panose="02010600030101010101" pitchFamily="2" charset="-122"/>
              </a:rPr>
              <a:t>（控制相关）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某个资源使用的上的冲突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流水实现，且只有一个内存部件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存取操作都需要访问内存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取指令将因此而停顿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引起流水线中的气泡</a:t>
            </a:r>
            <a:r>
              <a:rPr lang="en-US" altLang="zh-CN" dirty="0" smtClean="0">
                <a:ea typeface="宋体" panose="02010600030101010101" pitchFamily="2" charset="-122"/>
              </a:rPr>
              <a:t>“bubble”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因此，流水实现的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必须有分离独立的指令和数据内存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实际实现中是使用独立的</a:t>
            </a:r>
            <a:r>
              <a:rPr lang="en-US" altLang="zh-CN" dirty="0" smtClean="0">
                <a:ea typeface="宋体" panose="02010600030101010101" pitchFamily="2" charset="-122"/>
              </a:rPr>
              <a:t>L1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cache</a:t>
            </a:r>
            <a:r>
              <a:rPr lang="zh-CN" altLang="en-US" dirty="0" smtClean="0">
                <a:ea typeface="宋体" panose="02010600030101010101" pitchFamily="2" charset="-122"/>
              </a:rPr>
              <a:t>而实现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" y="3783012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一条指令依赖于前面某条执行的计算结果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	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$t0, $t1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	$t2, 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3275856" y="2988614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75855" y="2650060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：编译器安排指令序列</a:t>
            </a:r>
            <a:r>
              <a:rPr lang="en-US" altLang="zh-CN" dirty="0" smtClean="0"/>
              <a:t>——</a:t>
            </a:r>
            <a:r>
              <a:rPr lang="zh-CN" altLang="en-US" dirty="0"/>
              <a:t>出现太</a:t>
            </a:r>
            <a:r>
              <a:rPr lang="zh-CN" altLang="en-US" dirty="0" smtClean="0"/>
              <a:t>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275856" y="3327168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计算结果出来就加以利用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 smtClean="0">
                <a:ea typeface="宋体" panose="02010600030101010101" pitchFamily="2" charset="-122"/>
              </a:rPr>
              <a:t>计算结果保存到目的寄存器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 smtClean="0">
                <a:ea typeface="宋体" panose="02010600030101010101" pitchFamily="2" charset="-122"/>
              </a:rPr>
              <a:t>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</a:t>
            </a:r>
            <a:endParaRPr lang="en-US" altLang="zh-CN" dirty="0"/>
          </a:p>
          <a:p>
            <a:r>
              <a:rPr lang="zh-CN" altLang="en-US" dirty="0" smtClean="0"/>
              <a:t>             （</a:t>
            </a:r>
            <a:r>
              <a:rPr lang="en-US" altLang="zh-CN" dirty="0" smtClean="0"/>
              <a:t>Bypassing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Forwarding)</a:t>
            </a:r>
            <a:endParaRPr lang="en-US" altLang="zh-CN" dirty="0"/>
          </a:p>
        </p:txBody>
      </p:sp>
      <p:sp>
        <p:nvSpPr>
          <p:cNvPr id="2" name="椭圆 1"/>
          <p:cNvSpPr/>
          <p:nvPr/>
        </p:nvSpPr>
        <p:spPr bwMode="auto">
          <a:xfrm>
            <a:off x="3851920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36306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9762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6306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读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1175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7334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3878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83099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add/sub</a:t>
            </a:r>
            <a:r>
              <a:rPr lang="zh-CN" altLang="en-US" dirty="0" smtClean="0"/>
              <a:t>指令不访问内存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3988888"/>
            <a:ext cx="1678976" cy="520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6" y="3988888"/>
            <a:ext cx="818981" cy="1412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646907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255708" y="6243565"/>
            <a:ext cx="268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计算结果立即用上，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注意，因果关系不能</a:t>
            </a:r>
            <a:r>
              <a:rPr lang="zh-CN" altLang="en-US" dirty="0">
                <a:solidFill>
                  <a:srgbClr val="009900"/>
                </a:solidFill>
              </a:rPr>
              <a:t>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597930" y="5099313"/>
            <a:ext cx="766158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0" grpId="0"/>
      <p:bldP spid="12" grpId="0"/>
      <p:bldP spid="13" grpId="0"/>
      <p:bldP spid="14" grpId="0"/>
      <p:bldP spid="4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使用型冒险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并非所有</a:t>
            </a:r>
            <a:r>
              <a:rPr lang="zh-CN" altLang="en-US" dirty="0" smtClean="0">
                <a:ea typeface="宋体" panose="02010600030101010101" pitchFamily="2" charset="-122"/>
              </a:rPr>
              <a:t>冒险都能通过前推来避免气泡停顿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即使用前推也没有用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 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阻塞</a:t>
            </a:r>
            <a:r>
              <a:rPr lang="zh-CN" altLang="en-US" b="1" dirty="0" smtClean="0">
                <a:solidFill>
                  <a:srgbClr val="FF0000"/>
                </a:solidFill>
              </a:rPr>
              <a:t>（停顿）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通过指令调度</a:t>
            </a:r>
            <a:r>
              <a:rPr lang="zh-CN" altLang="en-US" sz="4000" dirty="0">
                <a:ea typeface="宋体" panose="02010600030101010101" pitchFamily="2" charset="-122"/>
              </a:rPr>
              <a:t>来避免</a:t>
            </a:r>
            <a:r>
              <a:rPr lang="zh-CN" altLang="en-US" sz="4000" dirty="0" smtClean="0">
                <a:ea typeface="宋体" panose="02010600030101010101" pitchFamily="2" charset="-122"/>
              </a:rPr>
              <a:t>阻塞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停顿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通过调整指令顺序，避免在取数指令之后立即使用该</a:t>
            </a:r>
            <a:r>
              <a:rPr lang="zh-CN" altLang="en-US" dirty="0">
                <a:ea typeface="宋体" panose="02010600030101010101" pitchFamily="2" charset="-122"/>
              </a:rPr>
              <a:t>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 </a:t>
            </a:r>
            <a:r>
              <a:rPr lang="zh-CN" altLang="en-US" dirty="0" smtClean="0">
                <a:ea typeface="宋体" panose="02010600030101010101" pitchFamily="2" charset="-122"/>
              </a:rPr>
              <a:t>代码：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 = B + E; C = B + F;</a:t>
            </a:r>
            <a:endParaRPr lang="en-AU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084543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>
            <a:spLocks/>
          </p:cNvSpPr>
          <p:nvPr/>
        </p:nvSpPr>
        <p:spPr bwMode="auto">
          <a:xfrm>
            <a:off x="716118" y="36833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>
            <a:spLocks/>
          </p:cNvSpPr>
          <p:nvPr/>
        </p:nvSpPr>
        <p:spPr bwMode="auto">
          <a:xfrm>
            <a:off x="716118" y="47628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396068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510243" y="3826262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710018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4222906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710018" y="42580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4222906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6023131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534431" y="3897699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534431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6023131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3348193" y="3424624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3338668" y="4523174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664481" y="3434149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593043" y="3892937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6239031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925918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603" y="3420508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99005" y="5877312"/>
            <a:ext cx="3189249" cy="323452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745193" y="302294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745193" y="339446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745193" y="375379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745193" y="413054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782499" y="4834324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782499" y="5301208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  <p:bldP spid="92174" grpId="0" animBg="1"/>
      <p:bldP spid="92175" grpId="0" animBg="1"/>
      <p:bldP spid="92176" grpId="0" animBg="1"/>
      <p:bldP spid="92177" grpId="0" animBg="1"/>
      <p:bldP spid="92180" grpId="0" animBg="1"/>
      <p:bldP spid="92181" grpId="0" animBg="1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分支将决定控制流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下一条要取出的指令取决于分支指令的输出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流水线未必能取到应该执行的下一条指令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下一条指令</a:t>
            </a:r>
            <a:r>
              <a:rPr lang="en-US" altLang="zh-CN" dirty="0" smtClean="0">
                <a:ea typeface="宋体" panose="02010600030101010101" pitchFamily="2" charset="-122"/>
              </a:rPr>
              <a:t>IF</a:t>
            </a:r>
            <a:r>
              <a:rPr lang="zh-CN" altLang="en-US" dirty="0" smtClean="0">
                <a:ea typeface="宋体" panose="02010600030101010101" pitchFamily="2" charset="-122"/>
              </a:rPr>
              <a:t>阶段时，分支指令仍在</a:t>
            </a:r>
            <a:r>
              <a:rPr lang="en-US" altLang="zh-CN" dirty="0" smtClean="0">
                <a:ea typeface="宋体" panose="02010600030101010101" pitchFamily="2" charset="-122"/>
              </a:rPr>
              <a:t> ID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需要尽早进行寄存器比较运算以及尽快生成目标地址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在分支指令的</a:t>
            </a:r>
            <a:r>
              <a:rPr lang="en-US" altLang="zh-CN" kern="0" dirty="0" smtClean="0">
                <a:ea typeface="宋体" panose="02010600030101010101" pitchFamily="2" charset="-122"/>
              </a:rPr>
              <a:t>ID</a:t>
            </a:r>
            <a:r>
              <a:rPr lang="zh-CN" altLang="en-US" kern="0" dirty="0" smtClean="0">
                <a:ea typeface="宋体" panose="02010600030101010101" pitchFamily="2" charset="-122"/>
              </a:rPr>
              <a:t>阶段加入硬件，以支持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寄存器比较、分支地址计算</a:t>
            </a:r>
            <a:endParaRPr lang="en-AU" altLang="zh-CN" kern="0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0" y="389645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22E6802-0A04-402A-8127-4EB7F6ED52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分支指令引起的阻塞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</a:t>
            </a:r>
            <a:r>
              <a:rPr lang="zh-CN" altLang="en-US" dirty="0" smtClean="0"/>
              <a:t>这在</a:t>
            </a:r>
            <a:r>
              <a:rPr lang="zh-CN" altLang="en-US" dirty="0"/>
              <a:t>已经</a:t>
            </a:r>
            <a:r>
              <a:rPr lang="zh-CN" altLang="en-US" dirty="0" smtClean="0"/>
              <a:t>增加</a:t>
            </a:r>
            <a:r>
              <a:rPr lang="zh-CN" altLang="en-US" dirty="0"/>
              <a:t>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596" y="5677594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分支指令在</a:t>
            </a:r>
            <a:r>
              <a:rPr lang="en-US" altLang="zh-CN" dirty="0" smtClean="0"/>
              <a:t>SPECint2006</a:t>
            </a:r>
            <a:r>
              <a:rPr lang="zh-CN" altLang="en-US" dirty="0" smtClean="0"/>
              <a:t>中占</a:t>
            </a:r>
            <a:r>
              <a:rPr lang="en-US" altLang="zh-CN" dirty="0" smtClean="0"/>
              <a:t>17%</a:t>
            </a:r>
            <a:r>
              <a:rPr lang="zh-CN" altLang="en-US" dirty="0" smtClean="0"/>
              <a:t>，比理想情况（每周期完成一条指令），</a:t>
            </a:r>
            <a:r>
              <a:rPr lang="zh-CN" altLang="en-US" b="1" dirty="0" smtClean="0">
                <a:solidFill>
                  <a:srgbClr val="009900"/>
                </a:solidFill>
              </a:rPr>
              <a:t>性能下降多少？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分支预测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长的流水往往不能在第二级完成分支决策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停顿引起的性能下降太过严重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对分支决策进行预测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预测错误才需要阻塞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指令流水中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预测部跳转的分支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在分支指令之后紧接着取下一条指令，无需阻塞</a:t>
            </a:r>
            <a:endParaRPr lang="en-AU" altLang="zh-CN" u="sng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28" y="1808181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94128" y="1181916"/>
            <a:ext cx="2592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算术逻辑</a:t>
            </a:r>
            <a:r>
              <a:rPr lang="zh-CN" altLang="en-US" sz="2000" b="1" dirty="0">
                <a:latin typeface="+mn-ea"/>
              </a:rPr>
              <a:t>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0034" y="146050"/>
            <a:ext cx="8443941" cy="7620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1059144" y="4207377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238673" y="4735161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670970" y="3495080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642910" y="1747689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29256" y="1181916"/>
            <a:ext cx="28575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a = b + c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变量</a:t>
            </a:r>
            <a:r>
              <a:rPr lang="en-US" altLang="zh-CN" sz="2000" dirty="0" smtClean="0">
                <a:latin typeface="+mn-ea"/>
              </a:rPr>
              <a:t>a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b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c</a:t>
            </a:r>
            <a:r>
              <a:rPr lang="zh-CN" altLang="en-US" sz="2000" dirty="0" smtClean="0">
                <a:latin typeface="+mn-ea"/>
              </a:rPr>
              <a:t>依次分配给</a:t>
            </a:r>
            <a:r>
              <a:rPr lang="en-US" altLang="zh-CN" sz="2000" dirty="0" smtClean="0">
                <a:latin typeface="+mn-ea"/>
              </a:rPr>
              <a:t>$s0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$s1</a:t>
            </a:r>
            <a:r>
              <a:rPr lang="zh-CN" altLang="en-US" sz="2000" dirty="0" smtClean="0">
                <a:latin typeface="+mn-ea"/>
              </a:rPr>
              <a:t>、和</a:t>
            </a:r>
            <a:r>
              <a:rPr lang="en-US" altLang="zh-CN" sz="2000" dirty="0" smtClean="0">
                <a:latin typeface="+mn-ea"/>
              </a:rPr>
              <a:t>$s2 </a:t>
            </a:r>
            <a:r>
              <a:rPr lang="zh-CN" altLang="en-US" sz="2000" dirty="0" smtClean="0">
                <a:latin typeface="+mn-ea"/>
              </a:rPr>
              <a:t>中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add $s0, $t1, $t2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05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solidFill>
                  <a:srgbClr val="C00000"/>
                </a:solidFill>
                <a:ea typeface="宋体" panose="02010600030101010101" pitchFamily="2" charset="-122"/>
              </a:rPr>
              <a:t>恒</a:t>
            </a:r>
            <a:r>
              <a:rPr lang="zh-CN" altLang="en-US" dirty="0" smtClean="0">
                <a:ea typeface="宋体" panose="02010600030101010101" pitchFamily="2" charset="-122"/>
              </a:rPr>
              <a:t>预测不跳转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含已执行指令的撤销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zh-CN" sz="140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更有效的分支预测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基于典型的行为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: </a:t>
            </a:r>
            <a:r>
              <a:rPr lang="zh-CN" altLang="en-US" sz="2400" dirty="0" smtClean="0">
                <a:ea typeface="宋体" panose="02010600030101010101" pitchFamily="2" charset="-122"/>
              </a:rPr>
              <a:t>循环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>
                <a:ea typeface="宋体" panose="02010600030101010101" pitchFamily="2" charset="-122"/>
              </a:rPr>
              <a:t> if</a:t>
            </a:r>
            <a:r>
              <a:rPr lang="zh-CN" altLang="en-US" sz="2400" dirty="0" smtClean="0">
                <a:ea typeface="宋体" panose="02010600030101010101" pitchFamily="2" charset="-122"/>
              </a:rPr>
              <a:t>语句的分支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对向后（</a:t>
            </a:r>
            <a:r>
              <a:rPr lang="en-US" altLang="zh-CN" sz="2000" dirty="0" smtClean="0">
                <a:ea typeface="宋体" panose="02010600030101010101" pitchFamily="2" charset="-122"/>
              </a:rPr>
              <a:t>backward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）的分支，预测其会发生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对于前向（</a:t>
            </a:r>
            <a:r>
              <a:rPr lang="en-US" altLang="zh-CN" sz="2000" dirty="0" smtClean="0">
                <a:ea typeface="宋体" panose="02010600030101010101" pitchFamily="2" charset="-122"/>
              </a:rPr>
              <a:t>forward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）分支，预测其不会发生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有硬件记录真实的分支行为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对每个分支记录其历史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假设分支行为将会与历史行为相同（概率上）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预测错误时，需要阻塞流水线，重新取正确分支的指令，并更新分支“历史”数据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流水线小结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并行地执行多条指令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每条指令所需的执行时间不变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会出现冒险现象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结构冒险，数据冒险，控制冒险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练习题：</a:t>
            </a:r>
            <a:r>
              <a:rPr lang="en-US" altLang="zh-CN" smtClean="0">
                <a:ea typeface="宋体" panose="02010600030101010101" pitchFamily="2" charset="-122"/>
              </a:rPr>
              <a:t>P192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1105467-F761-4E0B-871C-0D247C6B7D7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zh-CN" sz="140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流水化的数据通路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§4.6 Pipelined Datapath and Control</a:t>
            </a:r>
          </a:p>
        </p:txBody>
      </p:sp>
      <p:sp>
        <p:nvSpPr>
          <p:cNvPr id="106502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Right-to-left flow leads to hazards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级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rgbClr val="009900"/>
                </a:solidFill>
              </a:rPr>
              <a:t>取指令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“多时钟周期”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422"/>
          </a:xfrm>
        </p:spPr>
        <p:txBody>
          <a:bodyPr/>
          <a:lstStyle/>
          <a:p>
            <a:r>
              <a:rPr lang="zh-CN" altLang="en-US" dirty="0" smtClean="0"/>
              <a:t>以指令为中心，绘制其流水执行过程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图中似乎给每条指令安排了独立的数据通路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实际上各条指令可以分时共享这些部件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64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01082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093110" y="3573016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64088" y="5949280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717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D3148F5-12B6-4551-9ED9-E50F335A57E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zh-CN" sz="1400" dirty="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流水处理的表示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24767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指令流在流水线数据通路中逐个周期的往前流动处理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“单时钟周期”流水线图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展示某一个周期的流水线各级使用情况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将正在使用的部件突出地显示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比较：多时钟周期流水线图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按时间轴表示指令序列经过的各级处理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后面将使用“单周期”图来表示取数与存数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各级之间需要增加流水线寄存器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用于记录前一时钟周期产生的结果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8782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52181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0137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870546" y="2649538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259633" y="3861048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926" y="630932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——IF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4-36</a:t>
            </a:r>
            <a:r>
              <a:rPr lang="zh-CN" altLang="en-US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指令第一级处理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——ID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4" y="210487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00034" y="1158292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存储访问指令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00034" y="146050"/>
            <a:ext cx="8443941" cy="7620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844830" y="4504075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428596" y="2044387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193443" y="4981755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239000" y="3776468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19853" y="3400477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</a:t>
            </a:r>
            <a:r>
              <a:rPr lang="zh-CN" altLang="en-US" dirty="0"/>
              <a:t>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427274" y="5695738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42498" y="6019404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存字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 bwMode="auto">
          <a:xfrm>
            <a:off x="3124567" y="5069437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00628" y="1085663"/>
            <a:ext cx="3786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A[300] = h + A[300]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其中 </a:t>
            </a:r>
            <a:r>
              <a:rPr lang="en-US" altLang="zh-CN" sz="2000" dirty="0" smtClean="0">
                <a:latin typeface="+mn-ea"/>
              </a:rPr>
              <a:t>A </a:t>
            </a:r>
            <a:r>
              <a:rPr lang="zh-CN" altLang="en-US" sz="2000" dirty="0" smtClean="0">
                <a:latin typeface="+mn-ea"/>
              </a:rPr>
              <a:t>的基址在</a:t>
            </a:r>
            <a:r>
              <a:rPr lang="en-US" altLang="zh-CN" sz="2000" dirty="0" smtClean="0">
                <a:latin typeface="+mn-ea"/>
              </a:rPr>
              <a:t>$t1, h</a:t>
            </a:r>
            <a:r>
              <a:rPr lang="zh-CN" altLang="en-US" sz="2000" dirty="0" smtClean="0">
                <a:latin typeface="+mn-ea"/>
              </a:rPr>
              <a:t>在</a:t>
            </a:r>
            <a:r>
              <a:rPr lang="en-US" altLang="zh-CN" sz="2000" dirty="0" smtClean="0">
                <a:latin typeface="+mn-ea"/>
              </a:rPr>
              <a:t>$s2</a:t>
            </a:r>
            <a:r>
              <a:rPr lang="zh-CN" altLang="en-US" sz="2000" dirty="0" smtClean="0">
                <a:latin typeface="+mn-ea"/>
              </a:rPr>
              <a:t>中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en-US" altLang="zh-CN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 $t0, 1200($t1)</a:t>
            </a:r>
          </a:p>
          <a:p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add $t0, $s2,$t0</a:t>
            </a:r>
          </a:p>
          <a:p>
            <a:r>
              <a:rPr lang="en-US" altLang="zh-CN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sw</a:t>
            </a: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$t0,1200($t1)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15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——WB</a:t>
            </a:r>
            <a:r>
              <a:rPr lang="zh-CN" altLang="en-US" dirty="0" smtClean="0">
                <a:ea typeface="宋体" panose="02010600030101010101" pitchFamily="2" charset="-122"/>
              </a:rPr>
              <a:t>修正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多时钟周期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传统图示（时空图）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单时钟</a:t>
            </a:r>
            <a:r>
              <a:rPr lang="zh-CN" altLang="en-US" dirty="0">
                <a:ea typeface="宋体" panose="02010600030101010101" pitchFamily="2" charset="-122"/>
              </a:rPr>
              <a:t>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某一时钟周期的流水线状态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提问：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P202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9366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0" y="2236809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81519" y="1256846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分支指令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71472" y="146050"/>
            <a:ext cx="8372503" cy="7620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  <p:sp>
        <p:nvSpPr>
          <p:cNvPr id="7" name="任意多边形 6"/>
          <p:cNvSpPr/>
          <p:nvPr/>
        </p:nvSpPr>
        <p:spPr bwMode="auto">
          <a:xfrm>
            <a:off x="1055606" y="4636005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260187" y="5113685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247661" y="3222255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168340" y="2745673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471996" y="2155657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00628" y="1085663"/>
            <a:ext cx="37862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If (</a:t>
            </a:r>
            <a:r>
              <a:rPr lang="en-US" altLang="zh-CN" sz="2000" dirty="0" err="1" smtClean="0">
                <a:latin typeface="+mn-ea"/>
              </a:rPr>
              <a:t>i</a:t>
            </a:r>
            <a:r>
              <a:rPr lang="en-US" altLang="zh-CN" sz="2000" dirty="0" smtClean="0">
                <a:latin typeface="+mn-ea"/>
              </a:rPr>
              <a:t> == j) f = </a:t>
            </a:r>
            <a:r>
              <a:rPr lang="en-US" altLang="zh-CN" sz="2000" dirty="0" err="1" smtClean="0">
                <a:latin typeface="+mn-ea"/>
              </a:rPr>
              <a:t>g+h</a:t>
            </a:r>
            <a:r>
              <a:rPr lang="en-US" altLang="zh-CN" sz="2000" dirty="0" smtClean="0">
                <a:latin typeface="+mn-ea"/>
              </a:rPr>
              <a:t>; else f = g – h;</a:t>
            </a:r>
          </a:p>
          <a:p>
            <a:endParaRPr lang="en-US" altLang="zh-CN" sz="2000" dirty="0" smtClean="0">
              <a:latin typeface="+mn-ea"/>
            </a:endParaRPr>
          </a:p>
          <a:p>
            <a:r>
              <a:rPr lang="zh-CN" altLang="en-US" sz="2000" dirty="0" smtClean="0">
                <a:latin typeface="+mn-ea"/>
              </a:rPr>
              <a:t>其中 </a:t>
            </a:r>
            <a:r>
              <a:rPr lang="en-US" altLang="zh-CN" sz="2000" dirty="0" smtClean="0">
                <a:latin typeface="+mn-ea"/>
              </a:rPr>
              <a:t>f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g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h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err="1" smtClean="0">
                <a:latin typeface="+mn-ea"/>
              </a:rPr>
              <a:t>i</a:t>
            </a:r>
            <a:r>
              <a:rPr lang="zh-CN" altLang="en-US" sz="2000" dirty="0" smtClean="0">
                <a:latin typeface="+mn-ea"/>
              </a:rPr>
              <a:t>、</a:t>
            </a:r>
            <a:r>
              <a:rPr lang="en-US" altLang="zh-CN" sz="2000" dirty="0" smtClean="0">
                <a:latin typeface="+mn-ea"/>
              </a:rPr>
              <a:t>j</a:t>
            </a:r>
            <a:r>
              <a:rPr lang="zh-CN" altLang="en-US" sz="2000" dirty="0" smtClean="0">
                <a:latin typeface="+mn-ea"/>
              </a:rPr>
              <a:t>依次对应于从</a:t>
            </a:r>
            <a:r>
              <a:rPr lang="en-US" altLang="zh-CN" sz="2000" dirty="0" smtClean="0">
                <a:latin typeface="+mn-ea"/>
              </a:rPr>
              <a:t>$s0</a:t>
            </a:r>
            <a:r>
              <a:rPr lang="zh-CN" altLang="en-US" sz="2000" dirty="0" smtClean="0">
                <a:latin typeface="+mn-ea"/>
              </a:rPr>
              <a:t>到</a:t>
            </a:r>
            <a:r>
              <a:rPr lang="en-US" altLang="zh-CN" sz="2000" dirty="0" smtClean="0">
                <a:latin typeface="+mn-ea"/>
              </a:rPr>
              <a:t>$s4</a:t>
            </a:r>
            <a:r>
              <a:rPr lang="zh-CN" altLang="en-US" sz="2000" dirty="0" smtClean="0">
                <a:latin typeface="+mn-ea"/>
              </a:rPr>
              <a:t>的寄存器</a:t>
            </a:r>
            <a:endParaRPr lang="en-US" altLang="zh-CN" sz="2000" dirty="0" smtClean="0">
              <a:latin typeface="+mn-ea"/>
            </a:endParaRPr>
          </a:p>
          <a:p>
            <a:endParaRPr lang="en-US" altLang="zh-CN" sz="2000" dirty="0" smtClean="0">
              <a:latin typeface="+mn-ea"/>
            </a:endParaRPr>
          </a:p>
          <a:p>
            <a:r>
              <a:rPr lang="en-US" altLang="zh-CN" sz="2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bne</a:t>
            </a:r>
            <a:r>
              <a:rPr lang="en-US" altLang="zh-CN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$s3, $s4, Else</a:t>
            </a:r>
          </a:p>
        </p:txBody>
      </p:sp>
    </p:spTree>
    <p:extLst>
      <p:ext uri="{BB962C8B-B14F-4D97-AF65-F5344CB8AC3E}">
        <p14:creationId xmlns:p14="http://schemas.microsoft.com/office/powerpoint/2010/main" val="3489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时钟周期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3" y="1071546"/>
            <a:ext cx="3857651" cy="5214974"/>
          </a:xfrm>
        </p:spPr>
        <p:txBody>
          <a:bodyPr/>
          <a:lstStyle/>
          <a:p>
            <a:r>
              <a:rPr lang="zh-CN" altLang="en-US" sz="2400" dirty="0" smtClean="0">
                <a:latin typeface="+mn-ea"/>
              </a:rPr>
              <a:t>单周期指令执行模型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一条指令花费一个时钟周期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时钟周期满足最慢的指令</a:t>
            </a:r>
            <a:endParaRPr lang="en-US" altLang="zh-CN" sz="2400" dirty="0" smtClean="0">
              <a:latin typeface="+mn-ea"/>
              <a:ea typeface="+mn-ea"/>
            </a:endParaRPr>
          </a:p>
          <a:p>
            <a:r>
              <a:rPr lang="zh-CN" altLang="en-US" sz="2400" dirty="0" smtClean="0">
                <a:latin typeface="+mn-ea"/>
              </a:rPr>
              <a:t>流水线指令执行模型</a:t>
            </a:r>
            <a:endParaRPr lang="en-US" altLang="zh-CN" sz="2400" dirty="0" smtClean="0">
              <a:latin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一个流水线级花费一个时钟周期</a:t>
            </a:r>
            <a:endParaRPr lang="en-US" altLang="zh-CN" sz="2400" dirty="0" smtClean="0">
              <a:latin typeface="+mn-ea"/>
              <a:ea typeface="+mn-ea"/>
            </a:endParaRPr>
          </a:p>
          <a:p>
            <a:pPr lvl="1"/>
            <a:r>
              <a:rPr lang="zh-CN" altLang="en-US" sz="2400" dirty="0" smtClean="0">
                <a:latin typeface="+mn-ea"/>
                <a:ea typeface="+mn-ea"/>
              </a:rPr>
              <a:t>时钟周期必须满足最慢的流水线级（处理步骤）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80</a:t>
            </a:fld>
            <a:endParaRPr lang="en-AU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2475" y="1142984"/>
            <a:ext cx="43815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57700" y="3609989"/>
            <a:ext cx="4486275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337" y="1071546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81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84213" y="1571612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84807" y="1071546"/>
            <a:ext cx="3887787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327683" y="1571612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00035" y="250030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1. </a:t>
            </a:r>
            <a:r>
              <a:rPr lang="zh-CN" altLang="en-US" sz="2400" b="1" kern="0" dirty="0" smtClean="0">
                <a:latin typeface="+mn-ea"/>
              </a:rPr>
              <a:t>流水线处理器与非流水线处理器的时钟周期分别是多少？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14324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 smtClean="0">
                <a:latin typeface="+mn-ea"/>
              </a:rPr>
              <a:t>非流水线处理器时钟周期（单周期指令）：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371475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250 + 350 + 150 + 300 + 200 = 1250ps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35769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 smtClean="0">
                <a:latin typeface="+mn-ea"/>
              </a:rPr>
              <a:t>流水线处理器时钟周期：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00063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 150, 300, 200) = 350ps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82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5" y="1000108"/>
            <a:ext cx="4000527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86381" y="15001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571744"/>
            <a:ext cx="8464578" cy="785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kern="0" dirty="0" smtClean="0">
                <a:latin typeface="+mn-ea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l</a:t>
            </a:r>
            <a:r>
              <a:rPr lang="en-US" altLang="zh-CN" sz="2400" b="1" kern="0" dirty="0" smtClean="0">
                <a:latin typeface="+mn-ea"/>
              </a:rPr>
              <a:t>w</a:t>
            </a:r>
            <a:r>
              <a:rPr lang="zh-CN" altLang="en-US" sz="2400" b="1" kern="0" dirty="0" smtClean="0">
                <a:latin typeface="+mn-ea"/>
              </a:rPr>
              <a:t>指令在流水线处理器和非流水线处理器中的总延迟分别是多少？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50043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 smtClean="0">
                <a:latin typeface="+mn-ea"/>
              </a:rPr>
              <a:t>在非流水线处理器中的总延迟：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07194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250 + 350 + 150 + 300 + 200 = 1250ps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 smtClean="0">
                <a:latin typeface="+mn-ea"/>
              </a:rPr>
              <a:t>在流水线处理器中的总延迟：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286388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 150, 300, 200) </a:t>
            </a:r>
            <a:r>
              <a:rPr lang="zh-CN" altLang="en-US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* 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5 = 350ps </a:t>
            </a:r>
            <a:r>
              <a:rPr lang="zh-CN" altLang="en-US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* 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5 = 1750ps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83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214942" y="1000108"/>
            <a:ext cx="3929058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86347" y="1472874"/>
          <a:ext cx="35231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817"/>
                <a:gridCol w="873124"/>
                <a:gridCol w="873124"/>
                <a:gridCol w="87312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1189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3. </a:t>
            </a:r>
            <a:r>
              <a:rPr lang="zh-CN" altLang="en-US" sz="2400" b="1" kern="0" dirty="0" smtClean="0">
                <a:latin typeface="+mn-ea"/>
              </a:rPr>
              <a:t>如果可以将原流水线数据通路的一级划分为两级，每级的延迟是原级的一半，那么你会选哪一级进行划分？划分后的时钟周期是多少？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选哪一级进行划分？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350,150,300, 200) = 350 =&gt; </a:t>
            </a:r>
            <a:r>
              <a:rPr lang="en-US" altLang="zh-CN" sz="2200" b="1" kern="0" dirty="0" smtClean="0">
                <a:solidFill>
                  <a:srgbClr val="FF0000"/>
                </a:solidFill>
                <a:latin typeface="+mn-ea"/>
              </a:rPr>
              <a:t>ID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划分后的时钟周期：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max (250, 175,175, 150, 300, 200)  = 300ps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84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90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kern="0" dirty="0" smtClean="0">
                <a:latin typeface="+mn-ea"/>
              </a:rPr>
              <a:t>4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假设没有阻塞和冒险，数据存储器的利用率是多少</a:t>
            </a:r>
            <a:r>
              <a:rPr lang="zh-CN" altLang="en-US" sz="2400" b="1" kern="0" dirty="0" smtClean="0">
                <a:latin typeface="+mn-ea"/>
              </a:rPr>
              <a:t>（占总周期数的百分比）？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要使用数据存储器的指令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,  </a:t>
            </a:r>
            <a:r>
              <a:rPr lang="en-US" altLang="zh-CN" sz="2200" b="1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sw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zh-CN" altLang="en-US" sz="2200" b="1" kern="0" dirty="0" smtClean="0">
                <a:latin typeface="+mn-ea"/>
              </a:rPr>
              <a:t>数据存储器利用率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20% +</a:t>
            </a:r>
            <a:r>
              <a:rPr lang="zh-CN" altLang="en-US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15% = 35%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85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90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5.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假设没有阻塞和冒险，</a:t>
            </a:r>
            <a:r>
              <a:rPr lang="zh-CN" altLang="en-US" sz="2400" b="1" kern="0" dirty="0" smtClean="0">
                <a:latin typeface="+mn-ea"/>
              </a:rPr>
              <a:t>寄存器堆的写寄存器端口的利用率是多少？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500034" y="3643314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要使用</a:t>
            </a:r>
            <a:r>
              <a:rPr lang="zh-CN" altLang="en-US" sz="2200" b="1" kern="0" dirty="0" smtClean="0">
                <a:latin typeface="+mn-ea"/>
              </a:rPr>
              <a:t>寄存器堆的写寄存器端口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的指令</a:t>
            </a:r>
            <a:r>
              <a:rPr kumimoji="0" lang="en-US" altLang="zh-CN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: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71472" y="4143380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alu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,  </a:t>
            </a:r>
            <a:r>
              <a:rPr lang="en-US" altLang="zh-CN" sz="2200" b="1" kern="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lw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71472" y="4643446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2200" b="1" kern="0" dirty="0" smtClean="0">
                <a:latin typeface="+mn-ea"/>
              </a:rPr>
              <a:t>寄存器堆的写寄存器端口利用率</a:t>
            </a:r>
            <a:r>
              <a:rPr kumimoji="0" lang="zh-CN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：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608016" y="5143512"/>
            <a:ext cx="8464578" cy="5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45% +</a:t>
            </a:r>
            <a:r>
              <a:rPr lang="zh-CN" altLang="en-US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en-US" altLang="zh-CN" sz="22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20% = 65%</a:t>
            </a:r>
            <a:endParaRPr kumimoji="0" lang="zh-CN" altLang="en-US" sz="22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60000"/>
                  <a:lumOff val="40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343895"/>
            <a:ext cx="8259762" cy="584775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流水线对时钟周期的影响（</a:t>
            </a:r>
            <a:r>
              <a:rPr lang="en-US" altLang="zh-CN" sz="3200" dirty="0" smtClean="0">
                <a:latin typeface="+mn-ea"/>
                <a:ea typeface="+mn-ea"/>
              </a:rPr>
              <a:t>4.8</a:t>
            </a:r>
            <a:r>
              <a:rPr lang="zh-CN" altLang="en-US" sz="3200" dirty="0" smtClean="0">
                <a:latin typeface="+mn-ea"/>
                <a:ea typeface="+mn-ea"/>
              </a:rPr>
              <a:t>，</a:t>
            </a:r>
            <a:r>
              <a:rPr lang="en-US" altLang="zh-CN" sz="3200" dirty="0" smtClean="0">
                <a:latin typeface="+mn-ea"/>
                <a:ea typeface="+mn-ea"/>
              </a:rPr>
              <a:t>P245</a:t>
            </a:r>
            <a:r>
              <a:rPr lang="zh-CN" altLang="en-US" sz="3200" dirty="0" smtClean="0">
                <a:latin typeface="+mn-ea"/>
                <a:ea typeface="+mn-ea"/>
              </a:rPr>
              <a:t>）</a:t>
            </a:r>
            <a:endParaRPr lang="zh-CN" altLang="en-US" sz="32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4673605" cy="571504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latin typeface="+mn-ea"/>
              </a:rPr>
              <a:t>数据通路中不同阶段的延迟情况</a:t>
            </a:r>
            <a:endParaRPr lang="en-US" altLang="zh-CN" sz="2400" b="1" dirty="0" smtClean="0">
              <a:latin typeface="+mn-ea"/>
            </a:endParaRPr>
          </a:p>
          <a:p>
            <a:pPr>
              <a:buNone/>
            </a:pPr>
            <a:endParaRPr lang="zh-CN" altLang="en-US" sz="2400" b="1" dirty="0">
              <a:latin typeface="+mn-ea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1692275" y="6427811"/>
            <a:ext cx="7272338" cy="358775"/>
          </a:xfrm>
        </p:spPr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86</a:t>
            </a:fld>
            <a:endParaRPr lang="en-AU" altLang="zh-CN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642910" y="1500174"/>
          <a:ext cx="431641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MEM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WB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300ps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200ps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143504" y="1000108"/>
            <a:ext cx="4000496" cy="57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处理器执行各种指令的比率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214909" y="1472874"/>
          <a:ext cx="345915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391"/>
                <a:gridCol w="857256"/>
                <a:gridCol w="857256"/>
                <a:gridCol w="8572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alu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beq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lw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sw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15%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28596" y="2382807"/>
            <a:ext cx="8464578" cy="1617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6. </a:t>
            </a:r>
            <a:r>
              <a:rPr lang="zh-CN" altLang="en-US" sz="2000" b="1" kern="0" dirty="0" smtClean="0">
                <a:latin typeface="+mn-ea"/>
              </a:rPr>
              <a:t>假设一种多周期的处理器设计，其中每条指令需要多个时钟周期完成。但上一条指令完成前不取下一条指令。在这种设计中，指令仅经过其所需的阶段（例如，存储指令仅需</a:t>
            </a:r>
            <a:r>
              <a:rPr lang="en-US" altLang="zh-CN" sz="2000" b="1" kern="0" dirty="0" smtClean="0">
                <a:latin typeface="+mn-ea"/>
              </a:rPr>
              <a:t>4</a:t>
            </a:r>
            <a:r>
              <a:rPr lang="zh-CN" altLang="en-US" sz="2000" b="1" kern="0" dirty="0" smtClean="0">
                <a:latin typeface="+mn-ea"/>
              </a:rPr>
              <a:t>个时钟周期，因为其不需要</a:t>
            </a:r>
            <a:r>
              <a:rPr lang="en-US" altLang="zh-CN" sz="2000" b="1" kern="0" dirty="0" smtClean="0">
                <a:latin typeface="+mn-ea"/>
              </a:rPr>
              <a:t>WB</a:t>
            </a:r>
            <a:r>
              <a:rPr lang="zh-CN" altLang="en-US" sz="2000" b="1" kern="0" dirty="0" smtClean="0">
                <a:latin typeface="+mn-ea"/>
              </a:rPr>
              <a:t>阶段）。比较单周期设计、多周期设计和流水线设计三者的时钟周期和总执行时间。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57224" y="4143380"/>
          <a:ext cx="7358114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702"/>
                <a:gridCol w="714380"/>
                <a:gridCol w="4572032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              性能标准</a:t>
                      </a:r>
                    </a:p>
                    <a:p>
                      <a:r>
                        <a:rPr lang="zh-CN" altLang="en-US" dirty="0" smtClean="0"/>
                        <a:t>设计范式     </a:t>
                      </a:r>
                      <a:endParaRPr lang="en-US" altLang="zh-CN" dirty="0" smtClean="0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时钟周期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加速比（相对于流水线）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单周期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1250/350</a:t>
                      </a:r>
                      <a:r>
                        <a:rPr lang="en-US" altLang="zh-CN" baseline="0" dirty="0" smtClean="0"/>
                        <a:t> = 3.57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多周期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lw</a:t>
                      </a:r>
                      <a:r>
                        <a:rPr lang="en-US" altLang="zh-CN" baseline="0" dirty="0" smtClean="0"/>
                        <a:t>:    5 </a:t>
                      </a:r>
                      <a:r>
                        <a:rPr lang="zh-CN" altLang="en-US" baseline="0" dirty="0" smtClean="0"/>
                        <a:t>　</a:t>
                      </a:r>
                      <a:r>
                        <a:rPr lang="en-US" altLang="zh-CN" baseline="0" dirty="0" err="1" smtClean="0"/>
                        <a:t>sw</a:t>
                      </a:r>
                      <a:r>
                        <a:rPr lang="en-US" altLang="zh-CN" baseline="0" dirty="0" smtClean="0"/>
                        <a:t>:   4 </a:t>
                      </a:r>
                      <a:r>
                        <a:rPr lang="zh-CN" altLang="en-US" baseline="0" dirty="0" smtClean="0"/>
                        <a:t>　</a:t>
                      </a:r>
                      <a:r>
                        <a:rPr lang="en-US" altLang="zh-CN" baseline="0" dirty="0" err="1" smtClean="0"/>
                        <a:t>beq</a:t>
                      </a:r>
                      <a:r>
                        <a:rPr lang="en-US" altLang="zh-CN" baseline="0" dirty="0" smtClean="0"/>
                        <a:t>: 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baseline="0" dirty="0" smtClean="0"/>
                        <a:t>　　</a:t>
                      </a:r>
                      <a:r>
                        <a:rPr lang="en-US" altLang="zh-CN" baseline="0" dirty="0" err="1" smtClean="0"/>
                        <a:t>alu</a:t>
                      </a:r>
                      <a:r>
                        <a:rPr lang="en-US" altLang="zh-CN" baseline="0" dirty="0" smtClean="0"/>
                        <a:t>:  4 </a:t>
                      </a:r>
                    </a:p>
                    <a:p>
                      <a:r>
                        <a:rPr lang="zh-CN" altLang="en-US" baseline="0" dirty="0" smtClean="0"/>
                        <a:t>加速比：</a:t>
                      </a:r>
                      <a:r>
                        <a:rPr lang="en-US" altLang="zh-CN" baseline="0" dirty="0" smtClean="0"/>
                        <a:t>5</a:t>
                      </a:r>
                      <a:r>
                        <a:rPr lang="zh-CN" altLang="en-US" baseline="0" dirty="0" smtClean="0"/>
                        <a:t>*</a:t>
                      </a:r>
                      <a:r>
                        <a:rPr lang="en-US" altLang="zh-CN" baseline="0" dirty="0" smtClean="0"/>
                        <a:t>0.2 +4</a:t>
                      </a:r>
                      <a:r>
                        <a:rPr lang="zh-CN" altLang="en-US" baseline="0" dirty="0" smtClean="0"/>
                        <a:t>*</a:t>
                      </a:r>
                      <a:r>
                        <a:rPr lang="en-US" altLang="zh-CN" baseline="0" dirty="0" smtClean="0"/>
                        <a:t>0.8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= 4.2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流水线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流水线控制信号（简化）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9872" y="4628049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490379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9912" y="52375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213" y="47665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控制信号也需要分级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第三级使用的</a:t>
            </a:r>
            <a:r>
              <a:rPr lang="en-US" altLang="zh-CN" dirty="0" err="1" smtClean="0"/>
              <a:t>ALUOp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88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5" y="2880867"/>
            <a:ext cx="8465795" cy="22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第三级和第四级使用的信号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89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0" y="2978576"/>
            <a:ext cx="8447212" cy="30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>
            <a:spLocks/>
          </p:cNvSpPr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多个数据来源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</a:rPr>
              <a:t>——</a:t>
            </a:r>
            <a:r>
              <a:rPr lang="zh-CN" altLang="en-US" sz="2000" dirty="0" smtClean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146050"/>
            <a:ext cx="8372503" cy="762000"/>
          </a:xfrm>
        </p:spPr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11374"/>
          </a:xfrm>
        </p:spPr>
        <p:txBody>
          <a:bodyPr/>
          <a:lstStyle/>
          <a:p>
            <a:r>
              <a:rPr lang="zh-CN" altLang="en-US" dirty="0" smtClean="0"/>
              <a:t>控制信号与非流水方式相同的意义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按照流水线级进行了</a:t>
            </a:r>
            <a:r>
              <a:rPr lang="zh-CN" altLang="en-US" dirty="0"/>
              <a:t>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90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2854400"/>
            <a:ext cx="8446503" cy="1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Control signals derived from instruction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As in single-cycle implementation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9912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RegDst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ALUOp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444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Branch</a:t>
            </a: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MemRead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5837" y="505731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MemtoReg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RegWrite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991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3273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890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609329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52F4E59-4E34-461F-A03E-6BA980059A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zh-CN" sz="140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en-US" altLang="zh-CN" sz="3800" dirty="0" smtClean="0">
                <a:ea typeface="宋体" panose="02010600030101010101" pitchFamily="2" charset="-122"/>
              </a:rPr>
              <a:t>4.7</a:t>
            </a:r>
            <a:r>
              <a:rPr lang="zh-CN" altLang="en-US" sz="3800" dirty="0" smtClean="0">
                <a:ea typeface="宋体" panose="02010600030101010101" pitchFamily="2" charset="-122"/>
              </a:rPr>
              <a:t> 数据冒险：旁路与阻塞</a:t>
            </a:r>
            <a:endParaRPr lang="en-AU" altLang="zh-CN" sz="3800" dirty="0" smtClean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问题：如何发现何时需要将数据前推？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43365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§4.7 Data Hazards: Forwarding vs. Stalling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339752" y="1700808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数据相关</a:t>
            </a:r>
            <a:r>
              <a:rPr lang="en-US" altLang="zh-CN" dirty="0" smtClean="0">
                <a:ea typeface="宋体" panose="02010600030101010101" pitchFamily="2" charset="-122"/>
              </a:rPr>
              <a:t> &amp; 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数据产生和使用的实际时刻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32A5B86-190F-46BB-966B-DB55E1D9578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AU" altLang="zh-CN" sz="140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检测是否需要启用前推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将读写寄存器号逐级下后传递（</a:t>
            </a:r>
            <a:r>
              <a:rPr lang="zh-CN" altLang="en-US" sz="2000" dirty="0" smtClean="0">
                <a:ea typeface="宋体" panose="02010600030101010101" pitchFamily="2" charset="-122"/>
              </a:rPr>
              <a:t>从而知道寄存器的读写时机，这是前提）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400" dirty="0" smtClean="0">
                <a:ea typeface="宋体" panose="02010600030101010101" pitchFamily="2" charset="-122"/>
              </a:rPr>
              <a:t> = 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寄存器号，以表示</a:t>
            </a:r>
            <a:r>
              <a:rPr lang="en-US" altLang="zh-CN" sz="2400" dirty="0" smtClean="0">
                <a:ea typeface="宋体" panose="02010600030101010101" pitchFamily="2" charset="-122"/>
              </a:rPr>
              <a:t>ID/EX</a:t>
            </a:r>
            <a:r>
              <a:rPr lang="zh-CN" altLang="en-US" sz="2400" dirty="0" smtClean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r>
              <a:rPr lang="zh-CN" altLang="en-US" sz="2400" dirty="0">
                <a:ea typeface="宋体" panose="02010600030101010101" pitchFamily="2" charset="-122"/>
              </a:rPr>
              <a:t>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EX</a:t>
            </a:r>
            <a:r>
              <a:rPr lang="zh-CN" altLang="en-US" sz="2400" dirty="0" smtClean="0">
                <a:ea typeface="宋体" panose="02010600030101010101" pitchFamily="2" charset="-122"/>
              </a:rPr>
              <a:t>级的</a:t>
            </a:r>
            <a:r>
              <a:rPr lang="en-US" altLang="zh-CN" sz="2400" dirty="0" smtClean="0">
                <a:ea typeface="宋体" panose="02010600030101010101" pitchFamily="2" charset="-122"/>
              </a:rPr>
              <a:t>ALU </a:t>
            </a:r>
            <a:r>
              <a:rPr lang="zh-CN" altLang="en-US" sz="2400" dirty="0" smtClean="0">
                <a:ea typeface="宋体" panose="02010600030101010101" pitchFamily="2" charset="-122"/>
              </a:rPr>
              <a:t>输入寄存器号分别是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000" dirty="0" smtClean="0">
                <a:ea typeface="宋体" panose="02010600030101010101" pitchFamily="2" charset="-122"/>
              </a:rPr>
              <a:t>, 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判定数据冒险条件（</a:t>
            </a:r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种类型）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685479" y="4075965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EX/MEM</a:t>
            </a:r>
            <a:r>
              <a:rPr lang="zh-CN" altLang="en-US" sz="1600" dirty="0" smtClean="0">
                <a:ea typeface="宋体" panose="02010600030101010101" pitchFamily="2" charset="-122"/>
              </a:rPr>
              <a:t>获得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>
            <a:spLocks/>
          </p:cNvSpPr>
          <p:nvPr/>
        </p:nvSpPr>
        <p:spPr bwMode="auto">
          <a:xfrm>
            <a:off x="7436241" y="409342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>
            <a:spLocks/>
          </p:cNvSpPr>
          <p:nvPr/>
        </p:nvSpPr>
        <p:spPr bwMode="auto">
          <a:xfrm>
            <a:off x="7436241" y="499830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685479" y="5069740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692276" y="4011561"/>
            <a:ext cx="2987880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932039" y="4011561"/>
            <a:ext cx="2439789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2160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写操作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799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读操作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792296" y="5422959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792296" y="4643801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738188" y="4412025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738188" y="4228516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0904" y="4183369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5788" y="5315961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96</a:t>
            </a:fld>
            <a:endParaRPr lang="en-AU" altLang="zh-CN"/>
          </a:p>
        </p:txBody>
      </p:sp>
      <p:pic>
        <p:nvPicPr>
          <p:cNvPr id="6" name="Picture 7" descr="f04-52-P3744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4" y="1071546"/>
            <a:ext cx="7429552" cy="518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42910" y="347283"/>
            <a:ext cx="3863558" cy="40011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 R</a:t>
            </a:r>
            <a:r>
              <a:rPr lang="zh-CN" altLang="en-US" sz="2000" dirty="0" smtClean="0">
                <a:latin typeface="+mn-ea"/>
              </a:rPr>
              <a:t>型： </a:t>
            </a:r>
            <a:r>
              <a:rPr lang="en-US" altLang="zh-CN" sz="2000" dirty="0" smtClean="0">
                <a:latin typeface="+mn-ea"/>
              </a:rPr>
              <a:t>op  </a:t>
            </a:r>
            <a:r>
              <a:rPr lang="en-US" altLang="zh-CN" sz="2000" dirty="0" err="1" smtClean="0">
                <a:latin typeface="+mn-ea"/>
              </a:rPr>
              <a:t>rs</a:t>
            </a:r>
            <a:r>
              <a:rPr lang="en-US" altLang="zh-CN" sz="2000" dirty="0" smtClean="0">
                <a:latin typeface="+mn-ea"/>
              </a:rPr>
              <a:t>  </a:t>
            </a:r>
            <a:r>
              <a:rPr lang="en-US" altLang="zh-CN" sz="2000" dirty="0" err="1" smtClean="0">
                <a:latin typeface="+mn-ea"/>
              </a:rPr>
              <a:t>rt</a:t>
            </a:r>
            <a:r>
              <a:rPr lang="en-US" altLang="zh-CN" sz="2000" dirty="0" smtClean="0">
                <a:latin typeface="+mn-ea"/>
              </a:rPr>
              <a:t>  rd  </a:t>
            </a:r>
            <a:r>
              <a:rPr lang="en-US" altLang="zh-CN" sz="2000" dirty="0" err="1" smtClean="0">
                <a:latin typeface="+mn-ea"/>
              </a:rPr>
              <a:t>shamt</a:t>
            </a:r>
            <a:r>
              <a:rPr lang="en-US" altLang="zh-CN" sz="2000" dirty="0" smtClean="0">
                <a:latin typeface="+mn-ea"/>
              </a:rPr>
              <a:t>  </a:t>
            </a:r>
            <a:r>
              <a:rPr lang="en-US" altLang="zh-CN" sz="2000" dirty="0" err="1" smtClean="0">
                <a:latin typeface="+mn-ea"/>
              </a:rPr>
              <a:t>funct</a:t>
            </a:r>
            <a:endParaRPr lang="zh-CN" altLang="en-US" sz="2000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52710" y="314246"/>
            <a:ext cx="2898550" cy="400110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</a:rPr>
              <a:t> I</a:t>
            </a:r>
            <a:r>
              <a:rPr lang="zh-CN" altLang="en-US" sz="2000" dirty="0" smtClean="0">
                <a:latin typeface="+mn-ea"/>
              </a:rPr>
              <a:t>型： </a:t>
            </a:r>
            <a:r>
              <a:rPr lang="en-US" altLang="zh-CN" sz="2000" dirty="0" smtClean="0">
                <a:latin typeface="+mn-ea"/>
              </a:rPr>
              <a:t>op  </a:t>
            </a:r>
            <a:r>
              <a:rPr lang="en-US" altLang="zh-CN" sz="2000" dirty="0" err="1" smtClean="0">
                <a:latin typeface="+mn-ea"/>
              </a:rPr>
              <a:t>rs</a:t>
            </a:r>
            <a:r>
              <a:rPr lang="en-US" altLang="zh-CN" sz="2000" dirty="0" smtClean="0">
                <a:latin typeface="+mn-ea"/>
              </a:rPr>
              <a:t>  </a:t>
            </a:r>
            <a:r>
              <a:rPr lang="en-US" altLang="zh-CN" sz="2000" dirty="0" err="1" smtClean="0">
                <a:latin typeface="+mn-ea"/>
              </a:rPr>
              <a:t>rt</a:t>
            </a:r>
            <a:r>
              <a:rPr lang="en-US" altLang="zh-CN" sz="2000" dirty="0" smtClean="0">
                <a:latin typeface="+mn-ea"/>
              </a:rPr>
              <a:t>  address</a:t>
            </a:r>
            <a:endParaRPr lang="zh-CN" altLang="en-US" sz="20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714488"/>
            <a:ext cx="3929058" cy="1200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86578" y="3143248"/>
            <a:ext cx="1980029" cy="707886"/>
          </a:xfrm>
          <a:prstGeom prst="rect">
            <a:avLst/>
          </a:prstGeom>
          <a:noFill/>
          <a:ln w="25400">
            <a:solidFill>
              <a:srgbClr val="FFC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+mn-ea"/>
              </a:rPr>
              <a:t>如果指令改为：</a:t>
            </a:r>
            <a:endParaRPr lang="en-US" altLang="zh-CN" sz="2000" dirty="0" smtClean="0">
              <a:latin typeface="+mn-ea"/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and $12, $5,$2</a:t>
            </a:r>
            <a:endParaRPr lang="zh-CN" altLang="en-US" sz="2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51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前推通路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00108"/>
            <a:ext cx="8270875" cy="5111750"/>
          </a:xfrm>
        </p:spPr>
        <p:txBody>
          <a:bodyPr/>
          <a:lstStyle/>
          <a:p>
            <a:r>
              <a:rPr lang="zh-CN" altLang="en-US" sz="2800" b="1" dirty="0" smtClean="0"/>
              <a:t>所需的数据将随着</a:t>
            </a:r>
            <a:r>
              <a:rPr lang="zh-CN" altLang="en-US" sz="2800" b="1" dirty="0" smtClean="0">
                <a:solidFill>
                  <a:srgbClr val="009900"/>
                </a:solidFill>
              </a:rPr>
              <a:t>流水线寄存器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逐级</a:t>
            </a:r>
            <a:r>
              <a:rPr lang="zh-CN" altLang="en-US" sz="2800" b="1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97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00" y="1571612"/>
            <a:ext cx="6460827" cy="488058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2780928"/>
            <a:ext cx="280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注意与图</a:t>
            </a:r>
            <a:r>
              <a:rPr lang="en-US" altLang="zh-CN" dirty="0" smtClean="0"/>
              <a:t>4-52</a:t>
            </a:r>
            <a:r>
              <a:rPr lang="zh-CN" altLang="en-US" dirty="0" smtClean="0"/>
              <a:t>给出的是数据</a:t>
            </a:r>
            <a:r>
              <a:rPr lang="zh-CN" altLang="en-US" dirty="0" smtClean="0">
                <a:solidFill>
                  <a:srgbClr val="FF0000"/>
                </a:solidFill>
              </a:rPr>
              <a:t>产生和使用</a:t>
            </a:r>
            <a:r>
              <a:rPr lang="zh-CN" altLang="en-US" dirty="0" smtClean="0"/>
              <a:t>时机，此处给出的是</a:t>
            </a:r>
            <a:r>
              <a:rPr lang="zh-CN" altLang="en-US" dirty="0" smtClean="0">
                <a:solidFill>
                  <a:srgbClr val="FF0000"/>
                </a:solidFill>
              </a:rPr>
              <a:t>判定</a:t>
            </a:r>
            <a:r>
              <a:rPr lang="zh-CN" altLang="en-US" dirty="0" smtClean="0"/>
              <a:t>时机。因此</a:t>
            </a:r>
            <a:r>
              <a:rPr lang="en-US" altLang="zh-CN" dirty="0" smtClean="0"/>
              <a:t>or</a:t>
            </a:r>
            <a:r>
              <a:rPr lang="zh-CN" altLang="en-US" dirty="0" smtClean="0"/>
              <a:t>指令使用</a:t>
            </a:r>
            <a:r>
              <a:rPr lang="en-US" altLang="zh-CN" dirty="0" smtClean="0"/>
              <a:t>MEM/WB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EX/MEM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4429124" y="2213414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流水线中的前推通路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2104103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2163097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2310581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932698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995" y="6017256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前推最早在</a:t>
            </a:r>
            <a:r>
              <a:rPr lang="en-US" altLang="zh-CN" dirty="0" smtClean="0">
                <a:solidFill>
                  <a:srgbClr val="C00000"/>
                </a:solidFill>
              </a:rPr>
              <a:t>EX</a:t>
            </a:r>
            <a:r>
              <a:rPr lang="zh-CN" altLang="en-US" dirty="0" smtClean="0">
                <a:solidFill>
                  <a:srgbClr val="C00000"/>
                </a:solidFill>
              </a:rPr>
              <a:t>级，因此旁路单元也放在该级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995936" y="5445224"/>
            <a:ext cx="645120" cy="572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4221088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4052030"/>
            <a:ext cx="111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以前不需要记录</a:t>
            </a:r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见图</a:t>
            </a:r>
            <a:r>
              <a:rPr lang="en-US" altLang="zh-CN" dirty="0" smtClean="0">
                <a:solidFill>
                  <a:srgbClr val="C00000"/>
                </a:solidFill>
              </a:rPr>
              <a:t>4-51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4275847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863302"/>
          </a:xfrm>
        </p:spPr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MUX</a:t>
            </a:r>
            <a:r>
              <a:rPr lang="zh-CN" altLang="en-US" dirty="0" smtClean="0"/>
              <a:t>控制信</a:t>
            </a:r>
            <a:r>
              <a:rPr lang="zh-CN" altLang="en-US" dirty="0"/>
              <a:t>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99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4224"/>
            <a:ext cx="8384888" cy="2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16008</TotalTime>
  <Words>10991</Words>
  <Application>Microsoft Office PowerPoint</Application>
  <PresentationFormat>全屏显示(4:3)</PresentationFormat>
  <Paragraphs>2440</Paragraphs>
  <Slides>173</Slides>
  <Notes>147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84" baseType="lpstr">
      <vt:lpstr>宋体</vt:lpstr>
      <vt:lpstr>Arial</vt:lpstr>
      <vt:lpstr>Arial Black</vt:lpstr>
      <vt:lpstr>Calibri</vt:lpstr>
      <vt:lpstr>Corbel</vt:lpstr>
      <vt:lpstr>Courier New</vt:lpstr>
      <vt:lpstr>Lucida Console</vt:lpstr>
      <vt:lpstr>Symbol</vt:lpstr>
      <vt:lpstr>Times New Roman</vt:lpstr>
      <vt:lpstr>Wingdings</vt:lpstr>
      <vt:lpstr>cod4e</vt:lpstr>
      <vt:lpstr>Chapter 4</vt:lpstr>
      <vt:lpstr>PowerPoint 演示文稿</vt:lpstr>
      <vt:lpstr>4.1 引言</vt:lpstr>
      <vt:lpstr>指令的执行</vt:lpstr>
      <vt:lpstr>CPU 抽象视图</vt:lpstr>
      <vt:lpstr>CPU 抽象视图</vt:lpstr>
      <vt:lpstr>CPU 抽象视图</vt:lpstr>
      <vt:lpstr>CPU 抽象视图</vt:lpstr>
      <vt:lpstr>CPU 抽象视图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构建简单的数据通路</vt:lpstr>
      <vt:lpstr>简单的数据通路(R型/存取 )</vt:lpstr>
      <vt:lpstr>完整的数据通路</vt:lpstr>
      <vt:lpstr>PowerPoint 演示文稿</vt:lpstr>
      <vt:lpstr>PowerPoint 演示文稿</vt:lpstr>
      <vt:lpstr>4.4 控制单元</vt:lpstr>
      <vt:lpstr>ALU 控制信号</vt:lpstr>
      <vt:lpstr>ALU控制信号</vt:lpstr>
      <vt:lpstr>PowerPoint 演示文稿</vt:lpstr>
      <vt:lpstr>主控单元设计</vt:lpstr>
      <vt:lpstr>PowerPoint 演示文稿</vt:lpstr>
      <vt:lpstr>PowerPoint 演示文稿</vt:lpstr>
      <vt:lpstr>具有控制单元的数据通路</vt:lpstr>
      <vt:lpstr>各类指令的控制信号</vt:lpstr>
      <vt:lpstr>R型指令</vt:lpstr>
      <vt:lpstr>取字指令</vt:lpstr>
      <vt:lpstr>分支指令beq</vt:lpstr>
      <vt:lpstr>控制信号的逻辑实现</vt:lpstr>
      <vt:lpstr>扩展：跳转指令</vt:lpstr>
      <vt:lpstr>增加跳转指令后的数据通路</vt:lpstr>
      <vt:lpstr>性能讨论</vt:lpstr>
      <vt:lpstr>4.5 指令的流水处理</vt:lpstr>
      <vt:lpstr>MIPS 指令流水</vt:lpstr>
      <vt:lpstr>流水线性能</vt:lpstr>
      <vt:lpstr>PowerPoint 演示文稿</vt:lpstr>
      <vt:lpstr>PowerPoint 演示文稿</vt:lpstr>
      <vt:lpstr>流水线加速比</vt:lpstr>
      <vt:lpstr>面向流水线的ISA设计</vt:lpstr>
      <vt:lpstr>流水线冒险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控制冒险</vt:lpstr>
      <vt:lpstr>分支指令引起的阻塞</vt:lpstr>
      <vt:lpstr>分支预测</vt:lpstr>
      <vt:lpstr>MIPS 恒预测不跳转</vt:lpstr>
      <vt:lpstr>更有效的分支预测</vt:lpstr>
      <vt:lpstr>流水线小结</vt:lpstr>
      <vt:lpstr>4.6 MIPS 流水化的数据通路</vt:lpstr>
      <vt:lpstr>“多时钟周期”流水线图</vt:lpstr>
      <vt:lpstr>流水处理的表示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PowerPoint 演示文稿</vt:lpstr>
      <vt:lpstr>单时钟周期 流水线图</vt:lpstr>
      <vt:lpstr>PowerPoint 演示文稿</vt:lpstr>
      <vt:lpstr>时钟周期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流水线对时钟周期的影响（4.8，P245）</vt:lpstr>
      <vt:lpstr>流水线控制信号（简化）</vt:lpstr>
      <vt:lpstr>PowerPoint 演示文稿</vt:lpstr>
      <vt:lpstr>PowerPoint 演示文稿</vt:lpstr>
      <vt:lpstr>PowerPoint 演示文稿</vt:lpstr>
      <vt:lpstr>流水线控制信号</vt:lpstr>
      <vt:lpstr>PowerPoint 演示文稿</vt:lpstr>
      <vt:lpstr>4.7 数据冒险：旁路与阻塞</vt:lpstr>
      <vt:lpstr>数据相关 &amp; 旁路/前推</vt:lpstr>
      <vt:lpstr>检测是否需要启用前推</vt:lpstr>
      <vt:lpstr>PowerPoint 演示文稿</vt:lpstr>
      <vt:lpstr>前推通路</vt:lpstr>
      <vt:lpstr>流水线中的前推通路</vt:lpstr>
      <vt:lpstr>PowerPoint 演示文稿</vt:lpstr>
      <vt:lpstr>前推控制信号的产生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PowerPoint 演示文稿</vt:lpstr>
      <vt:lpstr>取数-使用：冒险与阻塞</vt:lpstr>
      <vt:lpstr>“取数-使用”冒险的检测</vt:lpstr>
      <vt:lpstr>流水线阻塞的实现</vt:lpstr>
      <vt:lpstr>流水线中的阻塞/气泡</vt:lpstr>
      <vt:lpstr>带有冒险（阻塞）功能的流水线</vt:lpstr>
      <vt:lpstr>PowerPoint 演示文稿</vt:lpstr>
      <vt:lpstr>阻塞与性能</vt:lpstr>
      <vt:lpstr>控制冒险／分支冒险（Branch Hazards）</vt:lpstr>
      <vt:lpstr>缩短分支迟延</vt:lpstr>
      <vt:lpstr>分支指令中的数据冒险</vt:lpstr>
      <vt:lpstr>PowerPoint 演示文稿</vt:lpstr>
      <vt:lpstr>PowerPoint 演示文稿</vt:lpstr>
      <vt:lpstr>PowerPoint 演示文稿</vt:lpstr>
      <vt:lpstr>分支发生的例子-1</vt:lpstr>
      <vt:lpstr>分支发生的例子-2</vt:lpstr>
      <vt:lpstr>动态分支预测</vt:lpstr>
      <vt:lpstr>1-Bit 预测器: 不足</vt:lpstr>
      <vt:lpstr>2-Bit 预测器</vt:lpstr>
      <vt:lpstr>分支目标地址的计算</vt:lpstr>
      <vt:lpstr>延迟槽技术</vt:lpstr>
      <vt:lpstr>PowerPoint 演示文稿</vt:lpstr>
      <vt:lpstr>流水线全图</vt:lpstr>
      <vt:lpstr>4.9 异常与中断</vt:lpstr>
      <vt:lpstr>异常处理</vt:lpstr>
      <vt:lpstr>其他机制</vt:lpstr>
      <vt:lpstr>处理操作</vt:lpstr>
      <vt:lpstr>流水线中的异常处理</vt:lpstr>
      <vt:lpstr>PowerPoint 演示文稿</vt:lpstr>
      <vt:lpstr>带有异常处理的流水线</vt:lpstr>
      <vt:lpstr>异常的属性</vt:lpstr>
      <vt:lpstr>异常的例子</vt:lpstr>
      <vt:lpstr>异常例子（add在EX引发异常）</vt:lpstr>
      <vt:lpstr>异常例子（乙撤销指令并转到处理程序入口）</vt:lpstr>
      <vt:lpstr>同时多个异常</vt:lpstr>
      <vt:lpstr>“非精确”异常</vt:lpstr>
      <vt:lpstr>指令级并行(ILP)</vt:lpstr>
      <vt:lpstr>多发射</vt:lpstr>
      <vt:lpstr>推测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A8 和 Intel i7</vt:lpstr>
      <vt:lpstr>ARM Cortex-A8 流水</vt:lpstr>
      <vt:lpstr>ARM Cortex-A8 性能</vt:lpstr>
      <vt:lpstr>Core i7 流水</vt:lpstr>
      <vt:lpstr>Core i7 性能</vt:lpstr>
      <vt:lpstr>4.12 矩阵乘法的ILP代码优化</vt:lpstr>
      <vt:lpstr>PowerPoint 演示文稿</vt:lpstr>
      <vt:lpstr>性能对比</vt:lpstr>
      <vt:lpstr>4.13 常见错误</vt:lpstr>
      <vt:lpstr>陷阱：</vt:lpstr>
      <vt:lpstr>4.14 结论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szu</cp:lastModifiedBy>
  <cp:revision>474</cp:revision>
  <dcterms:created xsi:type="dcterms:W3CDTF">2008-08-18T10:44:28Z</dcterms:created>
  <dcterms:modified xsi:type="dcterms:W3CDTF">2017-11-08T02:06:10Z</dcterms:modified>
</cp:coreProperties>
</file>